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535782C-EE6B-4718-9F71-A3B7E4477032}" v="1" dt="2024-03-06T03:57:29.9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9" d="100"/>
          <a:sy n="79" d="100"/>
        </p:scale>
        <p:origin x="77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k Jamison" userId="ba5cb3d4-e437-4fdd-96e9-c87ac9c47693" providerId="ADAL" clId="{D535782C-EE6B-4718-9F71-A3B7E4477032}"/>
    <pc:docChg chg="modSld">
      <pc:chgData name="Frank Jamison" userId="ba5cb3d4-e437-4fdd-96e9-c87ac9c47693" providerId="ADAL" clId="{D535782C-EE6B-4718-9F71-A3B7E4477032}" dt="2024-03-06T03:57:29.971" v="0"/>
      <pc:docMkLst>
        <pc:docMk/>
      </pc:docMkLst>
      <pc:sldChg chg="modTransition">
        <pc:chgData name="Frank Jamison" userId="ba5cb3d4-e437-4fdd-96e9-c87ac9c47693" providerId="ADAL" clId="{D535782C-EE6B-4718-9F71-A3B7E4477032}" dt="2024-03-06T03:57:29.971" v="0"/>
        <pc:sldMkLst>
          <pc:docMk/>
          <pc:sldMk cId="1950828335" sldId="256"/>
        </pc:sldMkLst>
      </pc:sldChg>
      <pc:sldChg chg="modTransition">
        <pc:chgData name="Frank Jamison" userId="ba5cb3d4-e437-4fdd-96e9-c87ac9c47693" providerId="ADAL" clId="{D535782C-EE6B-4718-9F71-A3B7E4477032}" dt="2024-03-06T03:57:29.971" v="0"/>
        <pc:sldMkLst>
          <pc:docMk/>
          <pc:sldMk cId="2671506462" sldId="257"/>
        </pc:sldMkLst>
      </pc:sldChg>
      <pc:sldChg chg="modTransition">
        <pc:chgData name="Frank Jamison" userId="ba5cb3d4-e437-4fdd-96e9-c87ac9c47693" providerId="ADAL" clId="{D535782C-EE6B-4718-9F71-A3B7E4477032}" dt="2024-03-06T03:57:29.971" v="0"/>
        <pc:sldMkLst>
          <pc:docMk/>
          <pc:sldMk cId="2338479597" sldId="258"/>
        </pc:sldMkLst>
      </pc:sldChg>
      <pc:sldChg chg="modTransition">
        <pc:chgData name="Frank Jamison" userId="ba5cb3d4-e437-4fdd-96e9-c87ac9c47693" providerId="ADAL" clId="{D535782C-EE6B-4718-9F71-A3B7E4477032}" dt="2024-03-06T03:57:29.971" v="0"/>
        <pc:sldMkLst>
          <pc:docMk/>
          <pc:sldMk cId="691475810" sldId="259"/>
        </pc:sldMkLst>
      </pc:sldChg>
      <pc:sldChg chg="modTransition">
        <pc:chgData name="Frank Jamison" userId="ba5cb3d4-e437-4fdd-96e9-c87ac9c47693" providerId="ADAL" clId="{D535782C-EE6B-4718-9F71-A3B7E4477032}" dt="2024-03-06T03:57:29.971" v="0"/>
        <pc:sldMkLst>
          <pc:docMk/>
          <pc:sldMk cId="1170243717" sldId="260"/>
        </pc:sldMkLst>
      </pc:sldChg>
      <pc:sldChg chg="modTransition">
        <pc:chgData name="Frank Jamison" userId="ba5cb3d4-e437-4fdd-96e9-c87ac9c47693" providerId="ADAL" clId="{D535782C-EE6B-4718-9F71-A3B7E4477032}" dt="2024-03-06T03:57:29.971" v="0"/>
        <pc:sldMkLst>
          <pc:docMk/>
          <pc:sldMk cId="4203422594" sldId="261"/>
        </pc:sldMkLst>
      </pc:sldChg>
      <pc:sldChg chg="modTransition">
        <pc:chgData name="Frank Jamison" userId="ba5cb3d4-e437-4fdd-96e9-c87ac9c47693" providerId="ADAL" clId="{D535782C-EE6B-4718-9F71-A3B7E4477032}" dt="2024-03-06T03:57:29.971" v="0"/>
        <pc:sldMkLst>
          <pc:docMk/>
          <pc:sldMk cId="2445184792" sldId="262"/>
        </pc:sldMkLst>
      </pc:sldChg>
      <pc:sldChg chg="modTransition">
        <pc:chgData name="Frank Jamison" userId="ba5cb3d4-e437-4fdd-96e9-c87ac9c47693" providerId="ADAL" clId="{D535782C-EE6B-4718-9F71-A3B7E4477032}" dt="2024-03-06T03:57:29.971" v="0"/>
        <pc:sldMkLst>
          <pc:docMk/>
          <pc:sldMk cId="1539381355" sldId="263"/>
        </pc:sldMkLst>
      </pc:sldChg>
      <pc:sldChg chg="modTransition">
        <pc:chgData name="Frank Jamison" userId="ba5cb3d4-e437-4fdd-96e9-c87ac9c47693" providerId="ADAL" clId="{D535782C-EE6B-4718-9F71-A3B7E4477032}" dt="2024-03-06T03:57:29.971" v="0"/>
        <pc:sldMkLst>
          <pc:docMk/>
          <pc:sldMk cId="3613677406" sldId="264"/>
        </pc:sldMkLst>
      </pc:sldChg>
      <pc:sldChg chg="modTransition">
        <pc:chgData name="Frank Jamison" userId="ba5cb3d4-e437-4fdd-96e9-c87ac9c47693" providerId="ADAL" clId="{D535782C-EE6B-4718-9F71-A3B7E4477032}" dt="2024-03-06T03:57:29.971" v="0"/>
        <pc:sldMkLst>
          <pc:docMk/>
          <pc:sldMk cId="3370464714" sldId="265"/>
        </pc:sldMkLst>
      </pc:sldChg>
      <pc:sldChg chg="modTransition">
        <pc:chgData name="Frank Jamison" userId="ba5cb3d4-e437-4fdd-96e9-c87ac9c47693" providerId="ADAL" clId="{D535782C-EE6B-4718-9F71-A3B7E4477032}" dt="2024-03-06T03:57:29.971" v="0"/>
        <pc:sldMkLst>
          <pc:docMk/>
          <pc:sldMk cId="3491698733" sldId="266"/>
        </pc:sldMkLst>
      </pc:sldChg>
      <pc:sldChg chg="modTransition">
        <pc:chgData name="Frank Jamison" userId="ba5cb3d4-e437-4fdd-96e9-c87ac9c47693" providerId="ADAL" clId="{D535782C-EE6B-4718-9F71-A3B7E4477032}" dt="2024-03-06T03:57:29.971" v="0"/>
        <pc:sldMkLst>
          <pc:docMk/>
          <pc:sldMk cId="4014023336" sldId="267"/>
        </pc:sldMkLst>
      </pc:sldChg>
      <pc:sldChg chg="modTransition">
        <pc:chgData name="Frank Jamison" userId="ba5cb3d4-e437-4fdd-96e9-c87ac9c47693" providerId="ADAL" clId="{D535782C-EE6B-4718-9F71-A3B7E4477032}" dt="2024-03-06T03:57:29.971" v="0"/>
        <pc:sldMkLst>
          <pc:docMk/>
          <pc:sldMk cId="1697523534" sldId="268"/>
        </pc:sldMkLst>
      </pc:sldChg>
    </pc:docChg>
  </pc:docChgLst>
</pc:chgInfo>
</file>

<file path=ppt/media/image1.jpeg>
</file>

<file path=ppt/media/image10.jpeg>
</file>

<file path=ppt/media/image11.jpg>
</file>

<file path=ppt/media/image12.jpg>
</file>

<file path=ppt/media/image13.jpeg>
</file>

<file path=ppt/media/image2.jpeg>
</file>

<file path=ppt/media/image3.jpg>
</file>

<file path=ppt/media/image4.jpg>
</file>

<file path=ppt/media/image5.JPG>
</file>

<file path=ppt/media/image6.jp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D7368D-31D9-8101-473D-CD39E706FD22}"/>
              </a:ext>
              <a:ext uri="{C183D7F6-B498-43B3-948B-1728B52AA6E4}">
                <adec:decorative xmlns:adec="http://schemas.microsoft.com/office/drawing/2017/decorative" val="1"/>
              </a:ext>
            </a:extLst>
          </p:cNvPr>
          <p:cNvSpPr/>
          <p:nvPr/>
        </p:nvSpPr>
        <p:spPr>
          <a:xfrm>
            <a:off x="5796401" y="3378954"/>
            <a:ext cx="6394567" cy="3479046"/>
          </a:xfrm>
          <a:custGeom>
            <a:avLst/>
            <a:gdLst>
              <a:gd name="connsiteX0" fmla="*/ 5171297 w 6394567"/>
              <a:gd name="connsiteY0" fmla="*/ 284 h 3479046"/>
              <a:gd name="connsiteX1" fmla="*/ 6394290 w 6394567"/>
              <a:gd name="connsiteY1" fmla="*/ 430072 h 3479046"/>
              <a:gd name="connsiteX2" fmla="*/ 6394567 w 6394567"/>
              <a:gd name="connsiteY2" fmla="*/ 430316 h 3479046"/>
              <a:gd name="connsiteX3" fmla="*/ 6394567 w 6394567"/>
              <a:gd name="connsiteY3" fmla="*/ 3479046 h 3479046"/>
              <a:gd name="connsiteX4" fmla="*/ 0 w 6394567"/>
              <a:gd name="connsiteY4" fmla="*/ 3479046 h 3479046"/>
              <a:gd name="connsiteX5" fmla="*/ 3916974 w 6394567"/>
              <a:gd name="connsiteY5" fmla="*/ 405504 h 3479046"/>
              <a:gd name="connsiteX6" fmla="*/ 3959456 w 6394567"/>
              <a:gd name="connsiteY6" fmla="*/ 373857 h 3479046"/>
              <a:gd name="connsiteX7" fmla="*/ 5052215 w 6394567"/>
              <a:gd name="connsiteY7" fmla="*/ 1756 h 3479046"/>
              <a:gd name="connsiteX8" fmla="*/ 5171297 w 6394567"/>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C43946B-3F5A-C916-B62B-8D5938EA8285}"/>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5" name="Footer Placeholder 4">
            <a:extLst>
              <a:ext uri="{FF2B5EF4-FFF2-40B4-BE49-F238E27FC236}">
                <a16:creationId xmlns:a16="http://schemas.microsoft.com/office/drawing/2014/main" id="{5986539F-2DB8-FCDA-C884-9C3CD29B8C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AA7B3-5D3B-D493-8F6F-1FEBB8576D62}"/>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68237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50D2E-0561-F284-F89A-AAE3CD09AC24}"/>
              </a:ext>
            </a:extLst>
          </p:cNvPr>
          <p:cNvSpPr>
            <a:spLocks noGrp="1"/>
          </p:cNvSpPr>
          <p:nvPr>
            <p:ph type="title"/>
          </p:nvPr>
        </p:nvSpPr>
        <p:spPr>
          <a:xfrm>
            <a:off x="1066800" y="936841"/>
            <a:ext cx="10239338" cy="95366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657C4C-16EC-2477-6332-830F53011D33}"/>
              </a:ext>
            </a:extLst>
          </p:cNvPr>
          <p:cNvSpPr>
            <a:spLocks noGrp="1"/>
          </p:cNvSpPr>
          <p:nvPr>
            <p:ph type="body" orient="vert" idx="1"/>
          </p:nvPr>
        </p:nvSpPr>
        <p:spPr>
          <a:xfrm>
            <a:off x="1069848" y="2139696"/>
            <a:ext cx="10239338" cy="367768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940D3-6996-1C08-F1AF-87C354657912}"/>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5" name="Footer Placeholder 4">
            <a:extLst>
              <a:ext uri="{FF2B5EF4-FFF2-40B4-BE49-F238E27FC236}">
                <a16:creationId xmlns:a16="http://schemas.microsoft.com/office/drawing/2014/main" id="{4C3676C3-588F-B636-8CE0-AA2CBFBCE9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EF8A9-EB1E-B344-A4B8-B58D0633630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887649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EF3A28-33E4-2796-AE7A-1234569F5CE0}"/>
              </a:ext>
            </a:extLst>
          </p:cNvPr>
          <p:cNvSpPr>
            <a:spLocks noGrp="1"/>
          </p:cNvSpPr>
          <p:nvPr>
            <p:ph type="title" orient="vert"/>
          </p:nvPr>
        </p:nvSpPr>
        <p:spPr>
          <a:xfrm>
            <a:off x="8844950" y="1081177"/>
            <a:ext cx="2508849" cy="463382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D185FC-2BBB-E997-A5CD-F2C6CF6B7C68}"/>
              </a:ext>
            </a:extLst>
          </p:cNvPr>
          <p:cNvSpPr>
            <a:spLocks noGrp="1"/>
          </p:cNvSpPr>
          <p:nvPr>
            <p:ph type="body" orient="vert" idx="1"/>
          </p:nvPr>
        </p:nvSpPr>
        <p:spPr>
          <a:xfrm>
            <a:off x="1066800" y="1081177"/>
            <a:ext cx="7505700" cy="46338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E314B3C-96CD-071C-C2AD-2C7E04F819C0}"/>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5" name="Footer Placeholder 4">
            <a:extLst>
              <a:ext uri="{FF2B5EF4-FFF2-40B4-BE49-F238E27FC236}">
                <a16:creationId xmlns:a16="http://schemas.microsoft.com/office/drawing/2014/main" id="{F5AA2B04-F5E0-C5A3-C77D-6AE9A9E91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155BC2-C712-C4A4-50EC-E10D88344310}"/>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087331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A4769-9A55-AF9B-4CE4-DFA07E711CF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E45D9E-DBB4-B890-88D5-B4C03599EC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AE15260-1C0B-A965-3114-D7C40D18BDF4}"/>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5" name="Footer Placeholder 4">
            <a:extLst>
              <a:ext uri="{FF2B5EF4-FFF2-40B4-BE49-F238E27FC236}">
                <a16:creationId xmlns:a16="http://schemas.microsoft.com/office/drawing/2014/main" id="{19AAF4D1-0334-3F24-69B4-06C7BD742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8BA76D-3B8B-429D-9B32-54D6A6297C0A}"/>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439807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D8D9C414-4A2F-78AF-ED60-6130D4C563B3}"/>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13410AE4-7FC7-589E-B6D3-0DA7B5FC5CE3}"/>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381CBD-08D9-3C9A-7620-24F2D6404893}"/>
              </a:ext>
            </a:extLst>
          </p:cNvPr>
          <p:cNvSpPr>
            <a:spLocks noGrp="1"/>
          </p:cNvSpPr>
          <p:nvPr>
            <p:ph type="title"/>
          </p:nvPr>
        </p:nvSpPr>
        <p:spPr>
          <a:xfrm>
            <a:off x="1066800" y="1709738"/>
            <a:ext cx="6455434" cy="29812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D5AE2B-1716-CEEC-73F8-E81F59192562}"/>
              </a:ext>
            </a:extLst>
          </p:cNvPr>
          <p:cNvSpPr>
            <a:spLocks noGrp="1"/>
          </p:cNvSpPr>
          <p:nvPr>
            <p:ph type="body" idx="1"/>
          </p:nvPr>
        </p:nvSpPr>
        <p:spPr>
          <a:xfrm>
            <a:off x="1066800" y="4759252"/>
            <a:ext cx="5397260" cy="955748"/>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CF3052-6EE8-979F-04FB-1B8DF81F29B9}"/>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5" name="Footer Placeholder 4">
            <a:extLst>
              <a:ext uri="{FF2B5EF4-FFF2-40B4-BE49-F238E27FC236}">
                <a16:creationId xmlns:a16="http://schemas.microsoft.com/office/drawing/2014/main" id="{7D986285-161A-6869-27C2-0A159C234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ED64F-5DAB-238D-C34A-1DCCB12221D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591082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484D0-7460-7B08-F1EE-96EABE40212A}"/>
              </a:ext>
            </a:extLst>
          </p:cNvPr>
          <p:cNvSpPr>
            <a:spLocks noGrp="1"/>
          </p:cNvSpPr>
          <p:nvPr>
            <p:ph type="title"/>
          </p:nvPr>
        </p:nvSpPr>
        <p:spPr>
          <a:xfrm>
            <a:off x="1066799" y="936841"/>
            <a:ext cx="10092477" cy="95366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80B7F9-8ECB-7079-A11E-51D3903E2B1A}"/>
              </a:ext>
            </a:extLst>
          </p:cNvPr>
          <p:cNvSpPr>
            <a:spLocks noGrp="1"/>
          </p:cNvSpPr>
          <p:nvPr>
            <p:ph sz="half" idx="1"/>
          </p:nvPr>
        </p:nvSpPr>
        <p:spPr>
          <a:xfrm>
            <a:off x="1066800"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4E97161-CAF5-CA48-D814-7ACD43AB99E1}"/>
              </a:ext>
            </a:extLst>
          </p:cNvPr>
          <p:cNvSpPr>
            <a:spLocks noGrp="1"/>
          </p:cNvSpPr>
          <p:nvPr>
            <p:ph sz="half" idx="2"/>
          </p:nvPr>
        </p:nvSpPr>
        <p:spPr>
          <a:xfrm>
            <a:off x="6349795"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23BD680-4E7A-5155-3CAE-6BD44EE8BA83}"/>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6" name="Footer Placeholder 5">
            <a:extLst>
              <a:ext uri="{FF2B5EF4-FFF2-40B4-BE49-F238E27FC236}">
                <a16:creationId xmlns:a16="http://schemas.microsoft.com/office/drawing/2014/main" id="{4F6A152D-EFF2-B3AA-3F25-14E1136734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BD6032-FD7A-BFFD-9BE5-48EDBEFBD147}"/>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019370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47F4D-4855-340E-03F3-4860885EC671}"/>
              </a:ext>
            </a:extLst>
          </p:cNvPr>
          <p:cNvSpPr>
            <a:spLocks noGrp="1"/>
          </p:cNvSpPr>
          <p:nvPr>
            <p:ph type="title"/>
          </p:nvPr>
        </p:nvSpPr>
        <p:spPr>
          <a:xfrm>
            <a:off x="1066800" y="963283"/>
            <a:ext cx="10096500" cy="91600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3CEB472-7426-C288-B5F6-0A1232DCED65}"/>
              </a:ext>
            </a:extLst>
          </p:cNvPr>
          <p:cNvSpPr>
            <a:spLocks noGrp="1"/>
          </p:cNvSpPr>
          <p:nvPr>
            <p:ph type="body" idx="1"/>
          </p:nvPr>
        </p:nvSpPr>
        <p:spPr>
          <a:xfrm>
            <a:off x="1066801" y="1879287"/>
            <a:ext cx="4739628"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194F9C-B6FA-97C3-F618-0CF956CB53B2}"/>
              </a:ext>
            </a:extLst>
          </p:cNvPr>
          <p:cNvSpPr>
            <a:spLocks noGrp="1"/>
          </p:cNvSpPr>
          <p:nvPr>
            <p:ph sz="half" idx="2"/>
          </p:nvPr>
        </p:nvSpPr>
        <p:spPr>
          <a:xfrm>
            <a:off x="1066801" y="2505075"/>
            <a:ext cx="4739628"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F5665C-7910-AFA2-350F-42C06ED5AF47}"/>
              </a:ext>
            </a:extLst>
          </p:cNvPr>
          <p:cNvSpPr>
            <a:spLocks noGrp="1"/>
          </p:cNvSpPr>
          <p:nvPr>
            <p:ph type="body" sz="quarter" idx="3"/>
          </p:nvPr>
        </p:nvSpPr>
        <p:spPr>
          <a:xfrm>
            <a:off x="6400330" y="1879287"/>
            <a:ext cx="4762970"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71352E-1DE0-F0CD-6F81-1D8FF59C2B0D}"/>
              </a:ext>
            </a:extLst>
          </p:cNvPr>
          <p:cNvSpPr>
            <a:spLocks noGrp="1"/>
          </p:cNvSpPr>
          <p:nvPr>
            <p:ph sz="quarter" idx="4"/>
          </p:nvPr>
        </p:nvSpPr>
        <p:spPr>
          <a:xfrm>
            <a:off x="6400330" y="2505075"/>
            <a:ext cx="4762970"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38F7E4-7D9E-4736-3269-4F0C46996125}"/>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8" name="Footer Placeholder 7">
            <a:extLst>
              <a:ext uri="{FF2B5EF4-FFF2-40B4-BE49-F238E27FC236}">
                <a16:creationId xmlns:a16="http://schemas.microsoft.com/office/drawing/2014/main" id="{218386CF-9A84-8D2A-BC47-C951DD9949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80844D-FE1F-49E7-3BBD-527FB72ECD1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444091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691C-93A5-1364-00A9-A470C289F365}"/>
              </a:ext>
            </a:extLst>
          </p:cNvPr>
          <p:cNvSpPr>
            <a:spLocks noGrp="1"/>
          </p:cNvSpPr>
          <p:nvPr>
            <p:ph type="title"/>
          </p:nvPr>
        </p:nvSpPr>
        <p:spPr>
          <a:xfrm>
            <a:off x="1066800" y="1357223"/>
            <a:ext cx="8886884" cy="1043078"/>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6E055BD-4154-B9D1-0B5B-B1E3A06B6B31}"/>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4" name="Footer Placeholder 3">
            <a:extLst>
              <a:ext uri="{FF2B5EF4-FFF2-40B4-BE49-F238E27FC236}">
                <a16:creationId xmlns:a16="http://schemas.microsoft.com/office/drawing/2014/main" id="{0C2A9E4A-03D1-7A8B-233D-014A3248F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CEFC4-D276-DF45-F395-F5BD2EA70114}"/>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410801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12C0AD-76F4-FCE4-2717-0A9AA4351B6D}"/>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3" name="Footer Placeholder 2">
            <a:extLst>
              <a:ext uri="{FF2B5EF4-FFF2-40B4-BE49-F238E27FC236}">
                <a16:creationId xmlns:a16="http://schemas.microsoft.com/office/drawing/2014/main" id="{BE83BB66-3F41-7F1D-5108-B3F679A88E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AA6DA0-07AE-4BE4-B82F-7936D0E3E37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016121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BFB75-C953-0BD0-4E2E-717767426228}"/>
              </a:ext>
            </a:extLst>
          </p:cNvPr>
          <p:cNvSpPr>
            <a:spLocks noGrp="1"/>
          </p:cNvSpPr>
          <p:nvPr>
            <p:ph type="title"/>
          </p:nvPr>
        </p:nvSpPr>
        <p:spPr>
          <a:xfrm>
            <a:off x="1066800" y="770626"/>
            <a:ext cx="3705225" cy="1286774"/>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8E1AA52-60F3-40F2-673B-5848F4253FF0}"/>
              </a:ext>
            </a:extLst>
          </p:cNvPr>
          <p:cNvSpPr>
            <a:spLocks noGrp="1"/>
          </p:cNvSpPr>
          <p:nvPr>
            <p:ph idx="1"/>
          </p:nvPr>
        </p:nvSpPr>
        <p:spPr>
          <a:xfrm>
            <a:off x="5183188" y="1075426"/>
            <a:ext cx="5980112" cy="476837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0167E8-C561-5A72-AED3-442F66DDEE31}"/>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BFED3-7CB3-1B8B-9504-13A121CAD015}"/>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6" name="Footer Placeholder 5">
            <a:extLst>
              <a:ext uri="{FF2B5EF4-FFF2-40B4-BE49-F238E27FC236}">
                <a16:creationId xmlns:a16="http://schemas.microsoft.com/office/drawing/2014/main" id="{152456C9-19A0-4441-B1AF-B7AFBF642F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8898EA-84CC-411C-0012-D314953696B9}"/>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143325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C1E10-1458-2553-05B4-313F7E26D210}"/>
              </a:ext>
            </a:extLst>
          </p:cNvPr>
          <p:cNvSpPr>
            <a:spLocks noGrp="1"/>
          </p:cNvSpPr>
          <p:nvPr>
            <p:ph type="title"/>
          </p:nvPr>
        </p:nvSpPr>
        <p:spPr>
          <a:xfrm>
            <a:off x="1066800" y="782128"/>
            <a:ext cx="3705225" cy="1275272"/>
          </a:xfrm>
        </p:spPr>
        <p:txBody>
          <a:bodyPr anchor="b">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3C0F677-F177-6DED-1920-685B9D9FF254}"/>
              </a:ext>
            </a:extLst>
          </p:cNvPr>
          <p:cNvSpPr>
            <a:spLocks noGrp="1"/>
          </p:cNvSpPr>
          <p:nvPr>
            <p:ph type="pic" idx="1"/>
          </p:nvPr>
        </p:nvSpPr>
        <p:spPr>
          <a:xfrm>
            <a:off x="5183188" y="1143000"/>
            <a:ext cx="5980112"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C4D1CB1-2109-480E-8904-4077C94D6E7D}"/>
              </a:ext>
            </a:extLst>
          </p:cNvPr>
          <p:cNvSpPr>
            <a:spLocks noGrp="1"/>
          </p:cNvSpPr>
          <p:nvPr>
            <p:ph type="body" sz="half" idx="2"/>
          </p:nvPr>
        </p:nvSpPr>
        <p:spPr>
          <a:xfrm>
            <a:off x="1066800" y="2057400"/>
            <a:ext cx="3705225" cy="3657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B0DB38-7CB9-2140-BC21-6D2E7DD0B6B5}"/>
              </a:ext>
            </a:extLst>
          </p:cNvPr>
          <p:cNvSpPr>
            <a:spLocks noGrp="1"/>
          </p:cNvSpPr>
          <p:nvPr>
            <p:ph type="dt" sz="half" idx="10"/>
          </p:nvPr>
        </p:nvSpPr>
        <p:spPr/>
        <p:txBody>
          <a:bodyPr/>
          <a:lstStyle/>
          <a:p>
            <a:fld id="{1E351CED-465B-40B5-ADCE-957C918F227B}" type="datetimeFigureOut">
              <a:rPr lang="en-US" smtClean="0"/>
              <a:t>3/5/2024</a:t>
            </a:fld>
            <a:endParaRPr lang="en-US"/>
          </a:p>
        </p:txBody>
      </p:sp>
      <p:sp>
        <p:nvSpPr>
          <p:cNvPr id="6" name="Footer Placeholder 5">
            <a:extLst>
              <a:ext uri="{FF2B5EF4-FFF2-40B4-BE49-F238E27FC236}">
                <a16:creationId xmlns:a16="http://schemas.microsoft.com/office/drawing/2014/main" id="{C7B448AD-3B1D-4B5E-CAB9-BB5FD2CDE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EEF53D-CF5A-87A2-E973-3B8CCDEBAA2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6729912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1F4A25-A386-9574-775C-E5E5F9FC352A}"/>
              </a:ext>
            </a:extLst>
          </p:cNvPr>
          <p:cNvSpPr>
            <a:spLocks noGrp="1"/>
          </p:cNvSpPr>
          <p:nvPr>
            <p:ph type="title"/>
          </p:nvPr>
        </p:nvSpPr>
        <p:spPr>
          <a:xfrm>
            <a:off x="1066800" y="936841"/>
            <a:ext cx="8886884" cy="95366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4F7885F-2B7B-74DB-9996-E0ACEBC9DB25}"/>
              </a:ext>
            </a:extLst>
          </p:cNvPr>
          <p:cNvSpPr>
            <a:spLocks noGrp="1"/>
          </p:cNvSpPr>
          <p:nvPr>
            <p:ph type="body" idx="1"/>
          </p:nvPr>
        </p:nvSpPr>
        <p:spPr>
          <a:xfrm>
            <a:off x="1069848" y="2139696"/>
            <a:ext cx="8883836" cy="36776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04F519-BA47-2B81-CC1C-7E1F119EC69E}"/>
              </a:ext>
            </a:extLst>
          </p:cNvPr>
          <p:cNvSpPr>
            <a:spLocks noGrp="1"/>
          </p:cNvSpPr>
          <p:nvPr>
            <p:ph type="dt" sz="half" idx="2"/>
          </p:nvPr>
        </p:nvSpPr>
        <p:spPr>
          <a:xfrm rot="5400000">
            <a:off x="10477379" y="4629744"/>
            <a:ext cx="2653508" cy="365125"/>
          </a:xfrm>
          <a:prstGeom prst="rect">
            <a:avLst/>
          </a:prstGeom>
        </p:spPr>
        <p:txBody>
          <a:bodyPr vert="horz" lIns="91440" tIns="45720" rIns="91440" bIns="45720" rtlCol="0" anchor="ctr"/>
          <a:lstStyle>
            <a:lvl1pPr algn="r">
              <a:defRPr sz="900">
                <a:solidFill>
                  <a:schemeClr val="tx1"/>
                </a:solidFill>
              </a:defRPr>
            </a:lvl1pPr>
          </a:lstStyle>
          <a:p>
            <a:fld id="{1E351CED-465B-40B5-ADCE-957C918F227B}" type="datetimeFigureOut">
              <a:rPr lang="en-US" smtClean="0"/>
              <a:t>3/5/2024</a:t>
            </a:fld>
            <a:endParaRPr lang="en-US"/>
          </a:p>
        </p:txBody>
      </p:sp>
      <p:sp>
        <p:nvSpPr>
          <p:cNvPr id="5" name="Footer Placeholder 4">
            <a:extLst>
              <a:ext uri="{FF2B5EF4-FFF2-40B4-BE49-F238E27FC236}">
                <a16:creationId xmlns:a16="http://schemas.microsoft.com/office/drawing/2014/main" id="{BE952D7B-C352-1630-4C3D-7D5983C04D4A}"/>
              </a:ext>
            </a:extLst>
          </p:cNvPr>
          <p:cNvSpPr>
            <a:spLocks noGrp="1"/>
          </p:cNvSpPr>
          <p:nvPr>
            <p:ph type="ftr" sz="quarter" idx="3"/>
          </p:nvPr>
        </p:nvSpPr>
        <p:spPr>
          <a:xfrm>
            <a:off x="8610602" y="6318446"/>
            <a:ext cx="2743198"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F96E04F0-DF9B-480B-CC46-BAE7A81FB7E6}"/>
              </a:ext>
            </a:extLst>
          </p:cNvPr>
          <p:cNvSpPr>
            <a:spLocks noGrp="1"/>
          </p:cNvSpPr>
          <p:nvPr>
            <p:ph type="sldNum" sz="quarter" idx="4"/>
          </p:nvPr>
        </p:nvSpPr>
        <p:spPr>
          <a:xfrm>
            <a:off x="11353800" y="6318446"/>
            <a:ext cx="615696" cy="365125"/>
          </a:xfrm>
          <a:prstGeom prst="rect">
            <a:avLst/>
          </a:prstGeom>
        </p:spPr>
        <p:txBody>
          <a:bodyPr vert="horz" lIns="91440" tIns="45720" rIns="91440" bIns="45720" rtlCol="0" anchor="ctr"/>
          <a:lstStyle>
            <a:lvl1pPr algn="r">
              <a:defRPr sz="1600" b="1">
                <a:solidFill>
                  <a:schemeClr val="tx1"/>
                </a:solidFill>
              </a:defRPr>
            </a:lvl1pPr>
          </a:lstStyle>
          <a:p>
            <a:fld id="{5A33CB2A-1702-4C1D-9CC4-8D472D39F19E}" type="slidenum">
              <a:rPr lang="en-US" smtClean="0"/>
              <a:t>‹#›</a:t>
            </a:fld>
            <a:endParaRPr lang="en-US"/>
          </a:p>
        </p:txBody>
      </p:sp>
    </p:spTree>
    <p:extLst>
      <p:ext uri="{BB962C8B-B14F-4D97-AF65-F5344CB8AC3E}">
        <p14:creationId xmlns:p14="http://schemas.microsoft.com/office/powerpoint/2010/main" val="4166302233"/>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4864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7772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768F94E-2BF1-56A5-87AC-0C42707933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ful pencils and books">
            <a:extLst>
              <a:ext uri="{FF2B5EF4-FFF2-40B4-BE49-F238E27FC236}">
                <a16:creationId xmlns:a16="http://schemas.microsoft.com/office/drawing/2014/main" id="{B6C7AC99-6517-1E1A-1020-66285EB5FBA5}"/>
              </a:ext>
            </a:extLst>
          </p:cNvPr>
          <p:cNvPicPr>
            <a:picLocks noChangeAspect="1"/>
          </p:cNvPicPr>
          <p:nvPr/>
        </p:nvPicPr>
        <p:blipFill rotWithShape="1">
          <a:blip r:embed="rId2"/>
          <a:srcRect t="15479" b="566"/>
          <a:stretch/>
        </p:blipFill>
        <p:spPr>
          <a:xfrm>
            <a:off x="20" y="1"/>
            <a:ext cx="12191979" cy="6857999"/>
          </a:xfrm>
          <a:prstGeom prst="rect">
            <a:avLst/>
          </a:prstGeom>
        </p:spPr>
      </p:pic>
      <p:sp>
        <p:nvSpPr>
          <p:cNvPr id="11" name="Freeform: Shape 10">
            <a:extLst>
              <a:ext uri="{FF2B5EF4-FFF2-40B4-BE49-F238E27FC236}">
                <a16:creationId xmlns:a16="http://schemas.microsoft.com/office/drawing/2014/main" id="{393D8CD4-7FBE-9118-0CEB-9C1A2FA6AE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V="1">
            <a:off x="-20219" y="-65315"/>
            <a:ext cx="7557315" cy="3771957"/>
          </a:xfrm>
          <a:custGeom>
            <a:avLst/>
            <a:gdLst>
              <a:gd name="connsiteX0" fmla="*/ 52567 w 7557315"/>
              <a:gd name="connsiteY0" fmla="*/ 3771957 h 3771957"/>
              <a:gd name="connsiteX1" fmla="*/ 7557315 w 7557315"/>
              <a:gd name="connsiteY1" fmla="*/ 3640961 h 3771957"/>
              <a:gd name="connsiteX2" fmla="*/ 3406126 w 7557315"/>
              <a:gd name="connsiteY2" fmla="*/ 499129 h 3771957"/>
              <a:gd name="connsiteX3" fmla="*/ 3350264 w 7557315"/>
              <a:gd name="connsiteY3" fmla="*/ 459014 h 3771957"/>
              <a:gd name="connsiteX4" fmla="*/ 1923366 w 7557315"/>
              <a:gd name="connsiteY4" fmla="*/ 763 h 3771957"/>
              <a:gd name="connsiteX5" fmla="*/ 1768756 w 7557315"/>
              <a:gd name="connsiteY5" fmla="*/ 1549 h 3771957"/>
              <a:gd name="connsiteX6" fmla="*/ 144811 w 7557315"/>
              <a:gd name="connsiteY6" fmla="*/ 625253 h 3771957"/>
              <a:gd name="connsiteX7" fmla="*/ 0 w 7557315"/>
              <a:gd name="connsiteY7" fmla="*/ 760395 h 3771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57315" h="3771957">
                <a:moveTo>
                  <a:pt x="52567" y="3771957"/>
                </a:moveTo>
                <a:lnTo>
                  <a:pt x="7557315" y="3640961"/>
                </a:lnTo>
                <a:lnTo>
                  <a:pt x="3406126" y="499129"/>
                </a:lnTo>
                <a:lnTo>
                  <a:pt x="3350264" y="459014"/>
                </a:lnTo>
                <a:cubicBezTo>
                  <a:pt x="2914482" y="162529"/>
                  <a:pt x="2418440" y="12600"/>
                  <a:pt x="1923366" y="763"/>
                </a:cubicBezTo>
                <a:cubicBezTo>
                  <a:pt x="1871795" y="-470"/>
                  <a:pt x="1820236" y="-206"/>
                  <a:pt x="1768756" y="1549"/>
                </a:cubicBezTo>
                <a:cubicBezTo>
                  <a:pt x="1183172" y="21502"/>
                  <a:pt x="607903" y="234096"/>
                  <a:pt x="144811" y="625253"/>
                </a:cubicBezTo>
                <a:lnTo>
                  <a:pt x="0" y="760395"/>
                </a:lnTo>
                <a:close/>
              </a:path>
            </a:pathLst>
          </a:custGeom>
          <a:gradFill>
            <a:gsLst>
              <a:gs pos="22000">
                <a:schemeClr val="bg2">
                  <a:alpha val="80000"/>
                </a:schemeClr>
              </a:gs>
              <a:gs pos="100000">
                <a:schemeClr val="accent1">
                  <a:lumMod val="60000"/>
                  <a:lumOff val="40000"/>
                  <a:alpha val="71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FBA7F22-2961-4A92-CBF7-7DFA97D78F8E}"/>
              </a:ext>
            </a:extLst>
          </p:cNvPr>
          <p:cNvSpPr>
            <a:spLocks noGrp="1"/>
          </p:cNvSpPr>
          <p:nvPr>
            <p:ph type="ctrTitle"/>
          </p:nvPr>
        </p:nvSpPr>
        <p:spPr>
          <a:xfrm>
            <a:off x="956065" y="498764"/>
            <a:ext cx="3726596" cy="1496291"/>
          </a:xfrm>
        </p:spPr>
        <p:txBody>
          <a:bodyPr anchor="b">
            <a:noAutofit/>
          </a:bodyPr>
          <a:lstStyle/>
          <a:p>
            <a:r>
              <a:rPr lang="en-US" sz="2400" dirty="0"/>
              <a:t>Creative Algebra: Engaging Students with Hands-On Learning Experiences</a:t>
            </a:r>
          </a:p>
        </p:txBody>
      </p:sp>
      <p:sp>
        <p:nvSpPr>
          <p:cNvPr id="3" name="Subtitle 2">
            <a:extLst>
              <a:ext uri="{FF2B5EF4-FFF2-40B4-BE49-F238E27FC236}">
                <a16:creationId xmlns:a16="http://schemas.microsoft.com/office/drawing/2014/main" id="{D7A373B7-C313-977A-DAF7-7F479C7E56CE}"/>
              </a:ext>
            </a:extLst>
          </p:cNvPr>
          <p:cNvSpPr>
            <a:spLocks noGrp="1"/>
          </p:cNvSpPr>
          <p:nvPr>
            <p:ph type="subTitle" idx="1"/>
          </p:nvPr>
        </p:nvSpPr>
        <p:spPr>
          <a:xfrm>
            <a:off x="968944" y="2108579"/>
            <a:ext cx="2754568" cy="1320421"/>
          </a:xfrm>
        </p:spPr>
        <p:txBody>
          <a:bodyPr>
            <a:normAutofit fontScale="92500" lnSpcReduction="20000"/>
          </a:bodyPr>
          <a:lstStyle/>
          <a:p>
            <a:r>
              <a:rPr lang="en-US" sz="1400" dirty="0"/>
              <a:t>Frank Jamison</a:t>
            </a:r>
          </a:p>
          <a:p>
            <a:r>
              <a:rPr lang="en-US" sz="1400" dirty="0"/>
              <a:t>ITL522: Content Area Literacy</a:t>
            </a:r>
          </a:p>
          <a:p>
            <a:r>
              <a:rPr lang="en-US" sz="1400" dirty="0"/>
              <a:t>Professor Barbara Ray</a:t>
            </a:r>
          </a:p>
          <a:p>
            <a:r>
              <a:rPr lang="en-US" sz="1400" dirty="0"/>
              <a:t>February 4, 2024</a:t>
            </a:r>
          </a:p>
          <a:p>
            <a:endParaRPr lang="en-US" dirty="0"/>
          </a:p>
        </p:txBody>
      </p:sp>
    </p:spTree>
    <p:extLst>
      <p:ext uri="{BB962C8B-B14F-4D97-AF65-F5344CB8AC3E}">
        <p14:creationId xmlns:p14="http://schemas.microsoft.com/office/powerpoint/2010/main" val="1950828335"/>
      </p:ext>
    </p:extLst>
  </p:cSld>
  <p:clrMapOvr>
    <a:masterClrMapping/>
  </p:clrMapOvr>
  <mc:AlternateContent xmlns:mc="http://schemas.openxmlformats.org/markup-compatibility/2006">
    <mc:Choice xmlns:p14="http://schemas.microsoft.com/office/powerpoint/2010/main" Requires="p14">
      <p:transition spd="slow" p14:dur="2000" advTm="7476"/>
    </mc:Choice>
    <mc:Fallback>
      <p:transition spd="slow" advTm="747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22AE0C0-7E17-AB5A-FF1C-7437161F8682}"/>
            </a:ext>
          </a:extLst>
        </p:cNvPr>
        <p:cNvGrpSpPr/>
        <p:nvPr/>
      </p:nvGrpSpPr>
      <p:grpSpPr>
        <a:xfrm>
          <a:off x="0" y="0"/>
          <a:ext cx="0" cy="0"/>
          <a:chOff x="0" y="0"/>
          <a:chExt cx="0" cy="0"/>
        </a:xfrm>
      </p:grpSpPr>
      <p:sp>
        <p:nvSpPr>
          <p:cNvPr id="10" name="Freeform: Shape 9">
            <a:extLst>
              <a:ext uri="{FF2B5EF4-FFF2-40B4-BE49-F238E27FC236}">
                <a16:creationId xmlns:a16="http://schemas.microsoft.com/office/drawing/2014/main" id="{BF466A91-3655-44C3-4BCA-7D14DCEA1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6401" y="3378954"/>
            <a:ext cx="6394567" cy="3479046"/>
          </a:xfrm>
          <a:custGeom>
            <a:avLst/>
            <a:gdLst/>
            <a:ahLst/>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ectangle 11">
            <a:extLst>
              <a:ext uri="{FF2B5EF4-FFF2-40B4-BE49-F238E27FC236}">
                <a16:creationId xmlns:a16="http://schemas.microsoft.com/office/drawing/2014/main" id="{C44959F7-6873-715B-0640-BCAA4FA65A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ntique wood desk with pencil and paper">
            <a:extLst>
              <a:ext uri="{FF2B5EF4-FFF2-40B4-BE49-F238E27FC236}">
                <a16:creationId xmlns:a16="http://schemas.microsoft.com/office/drawing/2014/main" id="{CDFBA665-FC88-57F9-DB9A-7CD297823E8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7591" b="7591"/>
          <a:stretch/>
        </p:blipFill>
        <p:spPr>
          <a:xfrm>
            <a:off x="20" y="10"/>
            <a:ext cx="12191979" cy="6857989"/>
          </a:xfrm>
          <a:prstGeom prst="rect">
            <a:avLst/>
          </a:prstGeom>
        </p:spPr>
      </p:pic>
      <p:sp>
        <p:nvSpPr>
          <p:cNvPr id="14" name="Freeform: Shape 13">
            <a:extLst>
              <a:ext uri="{FF2B5EF4-FFF2-40B4-BE49-F238E27FC236}">
                <a16:creationId xmlns:a16="http://schemas.microsoft.com/office/drawing/2014/main" id="{D4C2AC79-9878-E184-3849-DDD21D512E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H="1">
            <a:off x="1035555" y="1445436"/>
            <a:ext cx="11191887" cy="5509960"/>
          </a:xfrm>
          <a:custGeom>
            <a:avLst/>
            <a:gdLst>
              <a:gd name="connsiteX0" fmla="*/ 75794 w 11191887"/>
              <a:gd name="connsiteY0" fmla="*/ 5509960 h 5509960"/>
              <a:gd name="connsiteX1" fmla="*/ 11191887 w 11191887"/>
              <a:gd name="connsiteY1" fmla="*/ 5315928 h 5509960"/>
              <a:gd name="connsiteX2" fmla="*/ 5163097 w 11191887"/>
              <a:gd name="connsiteY2" fmla="*/ 753031 h 5509960"/>
              <a:gd name="connsiteX3" fmla="*/ 5078820 w 11191887"/>
              <a:gd name="connsiteY3" fmla="*/ 692507 h 5509960"/>
              <a:gd name="connsiteX4" fmla="*/ 2926071 w 11191887"/>
              <a:gd name="connsiteY4" fmla="*/ 1150 h 5509960"/>
              <a:gd name="connsiteX5" fmla="*/ 2692814 w 11191887"/>
              <a:gd name="connsiteY5" fmla="*/ 2336 h 5509960"/>
              <a:gd name="connsiteX6" fmla="*/ 95718 w 11191887"/>
              <a:gd name="connsiteY6" fmla="*/ 1073885 h 5509960"/>
              <a:gd name="connsiteX7" fmla="*/ 0 w 11191887"/>
              <a:gd name="connsiteY7" fmla="*/ 1167726 h 550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91887" h="5509960">
                <a:moveTo>
                  <a:pt x="75794" y="5509960"/>
                </a:moveTo>
                <a:lnTo>
                  <a:pt x="11191887" y="5315928"/>
                </a:lnTo>
                <a:lnTo>
                  <a:pt x="5163097" y="753031"/>
                </a:lnTo>
                <a:lnTo>
                  <a:pt x="5078820" y="692507"/>
                </a:lnTo>
                <a:cubicBezTo>
                  <a:pt x="4421358" y="245206"/>
                  <a:pt x="3672983" y="19009"/>
                  <a:pt x="2926071" y="1150"/>
                </a:cubicBezTo>
                <a:cubicBezTo>
                  <a:pt x="2848268" y="-711"/>
                  <a:pt x="2770480" y="-310"/>
                  <a:pt x="2692814" y="2336"/>
                </a:cubicBezTo>
                <a:cubicBezTo>
                  <a:pt x="1746244" y="34591"/>
                  <a:pt x="817542" y="400481"/>
                  <a:pt x="95718" y="1073885"/>
                </a:cubicBezTo>
                <a:lnTo>
                  <a:pt x="0" y="1167726"/>
                </a:lnTo>
                <a:close/>
              </a:path>
            </a:pathLst>
          </a:custGeom>
          <a:gradFill>
            <a:gsLst>
              <a:gs pos="23000">
                <a:schemeClr val="bg2">
                  <a:alpha val="68000"/>
                </a:schemeClr>
              </a:gs>
              <a:gs pos="100000">
                <a:schemeClr val="accent1">
                  <a:lumMod val="60000"/>
                  <a:lumOff val="40000"/>
                  <a:alpha val="78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92587D7-F989-7497-46F8-00A501E69286}"/>
              </a:ext>
            </a:extLst>
          </p:cNvPr>
          <p:cNvSpPr>
            <a:spLocks noGrp="1"/>
          </p:cNvSpPr>
          <p:nvPr>
            <p:ph type="title"/>
          </p:nvPr>
        </p:nvSpPr>
        <p:spPr>
          <a:xfrm>
            <a:off x="5369859" y="3092651"/>
            <a:ext cx="6195793" cy="2142559"/>
          </a:xfrm>
        </p:spPr>
        <p:txBody>
          <a:bodyPr vert="horz" lIns="91440" tIns="45720" rIns="91440" bIns="45720" rtlCol="0" anchor="b">
            <a:normAutofit fontScale="90000"/>
          </a:bodyPr>
          <a:lstStyle/>
          <a:p>
            <a:pPr algn="r"/>
            <a:r>
              <a:rPr lang="en-US" sz="4800" dirty="0"/>
              <a:t>Inclusivity and Representation in Learning Experiences</a:t>
            </a:r>
          </a:p>
        </p:txBody>
      </p:sp>
    </p:spTree>
    <p:extLst>
      <p:ext uri="{BB962C8B-B14F-4D97-AF65-F5344CB8AC3E}">
        <p14:creationId xmlns:p14="http://schemas.microsoft.com/office/powerpoint/2010/main" val="3370464714"/>
      </p:ext>
    </p:extLst>
  </p:cSld>
  <p:clrMapOvr>
    <a:masterClrMapping/>
  </p:clrMapOvr>
  <mc:AlternateContent xmlns:mc="http://schemas.openxmlformats.org/markup-compatibility/2006">
    <mc:Choice xmlns:p14="http://schemas.microsoft.com/office/powerpoint/2010/main" Requires="p14">
      <p:transition spd="slow" p14:dur="2000" advTm="3330"/>
    </mc:Choice>
    <mc:Fallback>
      <p:transition spd="slow" advTm="333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9D2D73E-B42D-0B39-8136-4A25DAFD9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4309C2-1010-E19C-B3AD-B5B55735A792}"/>
              </a:ext>
            </a:extLst>
          </p:cNvPr>
          <p:cNvSpPr>
            <a:spLocks noGrp="1"/>
          </p:cNvSpPr>
          <p:nvPr>
            <p:ph type="title"/>
          </p:nvPr>
        </p:nvSpPr>
        <p:spPr>
          <a:xfrm>
            <a:off x="6095999" y="907577"/>
            <a:ext cx="5067299" cy="1709436"/>
          </a:xfrm>
        </p:spPr>
        <p:txBody>
          <a:bodyPr vert="horz" lIns="91440" tIns="45720" rIns="91440" bIns="45720" rtlCol="0" anchor="ctr">
            <a:normAutofit/>
          </a:bodyPr>
          <a:lstStyle/>
          <a:p>
            <a:r>
              <a:rPr lang="en-US" sz="3400"/>
              <a:t>Experience 1: Algebraic Expressions Art Gallery</a:t>
            </a:r>
          </a:p>
        </p:txBody>
      </p:sp>
      <p:sp>
        <p:nvSpPr>
          <p:cNvPr id="4" name="Content Placeholder 3">
            <a:extLst>
              <a:ext uri="{FF2B5EF4-FFF2-40B4-BE49-F238E27FC236}">
                <a16:creationId xmlns:a16="http://schemas.microsoft.com/office/drawing/2014/main" id="{42845C6C-4FC6-0369-3D83-3DAB563D6D1E}"/>
              </a:ext>
            </a:extLst>
          </p:cNvPr>
          <p:cNvSpPr>
            <a:spLocks noGrp="1"/>
          </p:cNvSpPr>
          <p:nvPr>
            <p:ph sz="half" idx="2"/>
          </p:nvPr>
        </p:nvSpPr>
        <p:spPr>
          <a:xfrm>
            <a:off x="6096000" y="2736850"/>
            <a:ext cx="5067300" cy="2978150"/>
          </a:xfrm>
        </p:spPr>
        <p:txBody>
          <a:bodyPr vert="horz" lIns="91440" tIns="45720" rIns="91440" bIns="45720" rtlCol="0" anchor="b">
            <a:normAutofit/>
          </a:bodyPr>
          <a:lstStyle/>
          <a:p>
            <a:pPr>
              <a:lnSpc>
                <a:spcPct val="110000"/>
              </a:lnSpc>
            </a:pPr>
            <a:r>
              <a:rPr lang="en-US" sz="1400" b="1" i="0" dirty="0">
                <a:effectLst/>
              </a:rPr>
              <a:t>Inclusivity &amp; Representation:</a:t>
            </a:r>
            <a:r>
              <a:rPr lang="en-US" sz="1400" b="0" i="0" dirty="0">
                <a:effectLst/>
              </a:rPr>
              <a:t> This activity allows students to express their understanding of algebraic concepts through art, accommodating diverse learning styles and encouraging creativity. By incorporating materials and examples that reflect a variety of cultures and perspectives, students see their identities and experiences represented in the curriculum. Student choice in artistic medium ensures that all students can engage in a way that feels accessible and meaningful to them.</a:t>
            </a:r>
            <a:endParaRPr lang="en-US" sz="1400" dirty="0"/>
          </a:p>
        </p:txBody>
      </p:sp>
      <p:pic>
        <p:nvPicPr>
          <p:cNvPr id="6" name="Content Placeholder 5" descr="Seated student with long hair, hoodie, and jeans, holding pencil on open book at table with tablet and book stack">
            <a:extLst>
              <a:ext uri="{FF2B5EF4-FFF2-40B4-BE49-F238E27FC236}">
                <a16:creationId xmlns:a16="http://schemas.microsoft.com/office/drawing/2014/main" id="{6E70F806-DA33-6F95-8DF4-55D3BB8C0E8F}"/>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t="7619" r="-3" b="10872"/>
          <a:stretch/>
        </p:blipFill>
        <p:spPr>
          <a:xfrm>
            <a:off x="-2380" y="-17766"/>
            <a:ext cx="6394567" cy="3479045"/>
          </a:xfrm>
          <a:custGeom>
            <a:avLst/>
            <a:gdLst/>
            <a:ahLst/>
            <a:cxnLst/>
            <a:rect l="l" t="t" r="r" b="b"/>
            <a:pathLst>
              <a:path w="6394567" h="3479045">
                <a:moveTo>
                  <a:pt x="0" y="0"/>
                </a:moveTo>
                <a:lnTo>
                  <a:pt x="6394567" y="0"/>
                </a:lnTo>
                <a:lnTo>
                  <a:pt x="2477593" y="3073542"/>
                </a:lnTo>
                <a:lnTo>
                  <a:pt x="2435111" y="3105189"/>
                </a:lnTo>
                <a:cubicBezTo>
                  <a:pt x="2103481" y="3339382"/>
                  <a:pt x="1723470" y="3461518"/>
                  <a:pt x="1342352" y="3477290"/>
                </a:cubicBezTo>
                <a:cubicBezTo>
                  <a:pt x="1302651" y="3478932"/>
                  <a:pt x="1262940" y="3479421"/>
                  <a:pt x="1223270" y="3478762"/>
                </a:cubicBezTo>
                <a:cubicBezTo>
                  <a:pt x="786893" y="3471515"/>
                  <a:pt x="355525" y="3325396"/>
                  <a:pt x="277" y="3048974"/>
                </a:cubicBezTo>
                <a:lnTo>
                  <a:pt x="0" y="3048730"/>
                </a:lnTo>
                <a:close/>
              </a:path>
            </a:pathLst>
          </a:custGeom>
        </p:spPr>
      </p:pic>
    </p:spTree>
    <p:extLst>
      <p:ext uri="{BB962C8B-B14F-4D97-AF65-F5344CB8AC3E}">
        <p14:creationId xmlns:p14="http://schemas.microsoft.com/office/powerpoint/2010/main" val="3491698733"/>
      </p:ext>
    </p:extLst>
  </p:cSld>
  <p:clrMapOvr>
    <a:masterClrMapping/>
  </p:clrMapOvr>
  <mc:AlternateContent xmlns:mc="http://schemas.openxmlformats.org/markup-compatibility/2006">
    <mc:Choice xmlns:p14="http://schemas.microsoft.com/office/powerpoint/2010/main" Requires="p14">
      <p:transition spd="slow" p14:dur="2000" advTm="23425"/>
    </mc:Choice>
    <mc:Fallback>
      <p:transition spd="slow" advTm="23425"/>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D8E37F-B926-4EDC-B832-034AD1BBD5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1EF2E3-6054-B5BD-5316-0FA6DA302A31}"/>
              </a:ext>
            </a:extLst>
          </p:cNvPr>
          <p:cNvSpPr>
            <a:spLocks noGrp="1"/>
          </p:cNvSpPr>
          <p:nvPr>
            <p:ph type="title"/>
          </p:nvPr>
        </p:nvSpPr>
        <p:spPr>
          <a:xfrm>
            <a:off x="1066800" y="1162049"/>
            <a:ext cx="6489764" cy="1238250"/>
          </a:xfrm>
        </p:spPr>
        <p:txBody>
          <a:bodyPr vert="horz" lIns="91440" tIns="45720" rIns="91440" bIns="45720" rtlCol="0" anchor="ctr">
            <a:normAutofit/>
          </a:bodyPr>
          <a:lstStyle/>
          <a:p>
            <a:r>
              <a:rPr lang="en-US" dirty="0"/>
              <a:t>Experience 2: Equation Solving Race</a:t>
            </a:r>
          </a:p>
        </p:txBody>
      </p:sp>
      <p:sp>
        <p:nvSpPr>
          <p:cNvPr id="3" name="Content Placeholder 2">
            <a:extLst>
              <a:ext uri="{FF2B5EF4-FFF2-40B4-BE49-F238E27FC236}">
                <a16:creationId xmlns:a16="http://schemas.microsoft.com/office/drawing/2014/main" id="{B58D8DC8-704C-A9B9-E499-3B44D3BB989D}"/>
              </a:ext>
            </a:extLst>
          </p:cNvPr>
          <p:cNvSpPr>
            <a:spLocks noGrp="1"/>
          </p:cNvSpPr>
          <p:nvPr>
            <p:ph sz="half" idx="1"/>
          </p:nvPr>
        </p:nvSpPr>
        <p:spPr>
          <a:xfrm>
            <a:off x="1066798" y="2736849"/>
            <a:ext cx="4155651" cy="3277451"/>
          </a:xfrm>
        </p:spPr>
        <p:txBody>
          <a:bodyPr vert="horz" lIns="91440" tIns="45720" rIns="91440" bIns="45720" rtlCol="0">
            <a:normAutofit/>
          </a:bodyPr>
          <a:lstStyle/>
          <a:p>
            <a:r>
              <a:rPr lang="en-US" sz="1400" b="1" i="0" dirty="0">
                <a:effectLst/>
              </a:rPr>
              <a:t>Inclusivity &amp; Representation:</a:t>
            </a:r>
            <a:r>
              <a:rPr lang="en-US" sz="1400" b="0" i="0" dirty="0">
                <a:effectLst/>
              </a:rPr>
              <a:t> Group work in this activity ensures that each student can contribute their strengths, whether in problem-solving, creative thinking, or physical construction. The variety of equations and problem-solving methods allows for different difficulty levels, ensuring that students of all skill levels can participate and feel challenged. By allowing teams to choose which stations to tackle, students have a voice in their learning path.</a:t>
            </a:r>
            <a:endParaRPr lang="en-US" sz="1400" dirty="0"/>
          </a:p>
        </p:txBody>
      </p:sp>
      <p:pic>
        <p:nvPicPr>
          <p:cNvPr id="6" name="Content Placeholder 5" descr="Person writing on a notebook">
            <a:extLst>
              <a:ext uri="{FF2B5EF4-FFF2-40B4-BE49-F238E27FC236}">
                <a16:creationId xmlns:a16="http://schemas.microsoft.com/office/drawing/2014/main" id="{6F396D63-3B35-FD58-04F5-C53A5ED07610}"/>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r="-2" b="15439"/>
          <a:stretch/>
        </p:blipFill>
        <p:spPr>
          <a:xfrm>
            <a:off x="3862670" y="2156616"/>
            <a:ext cx="8329331" cy="4701384"/>
          </a:xfrm>
          <a:custGeom>
            <a:avLst/>
            <a:gdLst/>
            <a:ahLst/>
            <a:cxnLst/>
            <a:rect l="l" t="t" r="r" b="b"/>
            <a:pathLst>
              <a:path w="8329331" h="4701384">
                <a:moveTo>
                  <a:pt x="7047184" y="406"/>
                </a:moveTo>
                <a:cubicBezTo>
                  <a:pt x="7473044" y="7480"/>
                  <a:pt x="7895572" y="106955"/>
                  <a:pt x="8282506" y="294946"/>
                </a:cubicBezTo>
                <a:lnTo>
                  <a:pt x="8329331" y="319324"/>
                </a:lnTo>
                <a:lnTo>
                  <a:pt x="8329331" y="4701384"/>
                </a:lnTo>
                <a:lnTo>
                  <a:pt x="0" y="4701384"/>
                </a:lnTo>
                <a:lnTo>
                  <a:pt x="5251843" y="580406"/>
                </a:lnTo>
                <a:lnTo>
                  <a:pt x="5312648" y="535110"/>
                </a:lnTo>
                <a:cubicBezTo>
                  <a:pt x="5787318" y="199904"/>
                  <a:pt x="6331234" y="25089"/>
                  <a:pt x="6876738" y="2514"/>
                </a:cubicBezTo>
                <a:cubicBezTo>
                  <a:pt x="6933561" y="163"/>
                  <a:pt x="6990402" y="-537"/>
                  <a:pt x="7047184" y="406"/>
                </a:cubicBezTo>
                <a:close/>
              </a:path>
            </a:pathLst>
          </a:custGeom>
        </p:spPr>
      </p:pic>
    </p:spTree>
    <p:extLst>
      <p:ext uri="{BB962C8B-B14F-4D97-AF65-F5344CB8AC3E}">
        <p14:creationId xmlns:p14="http://schemas.microsoft.com/office/powerpoint/2010/main" val="4014023336"/>
      </p:ext>
    </p:extLst>
  </p:cSld>
  <p:clrMapOvr>
    <a:masterClrMapping/>
  </p:clrMapOvr>
  <mc:AlternateContent xmlns:mc="http://schemas.openxmlformats.org/markup-compatibility/2006">
    <mc:Choice xmlns:p14="http://schemas.microsoft.com/office/powerpoint/2010/main" Requires="p14">
      <p:transition spd="slow" p14:dur="2000" advTm="22849"/>
    </mc:Choice>
    <mc:Fallback>
      <p:transition spd="slow" advTm="2284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1A06B62-8BB1-9677-4094-5FB84178B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DD5944-F8B7-4F02-BAA9-2615952FA9A6}"/>
              </a:ext>
            </a:extLst>
          </p:cNvPr>
          <p:cNvSpPr>
            <a:spLocks noGrp="1"/>
          </p:cNvSpPr>
          <p:nvPr>
            <p:ph type="title"/>
          </p:nvPr>
        </p:nvSpPr>
        <p:spPr>
          <a:xfrm>
            <a:off x="7239000" y="1143000"/>
            <a:ext cx="3924299" cy="1612290"/>
          </a:xfrm>
        </p:spPr>
        <p:txBody>
          <a:bodyPr vert="horz" lIns="91440" tIns="45720" rIns="91440" bIns="45720" rtlCol="0" anchor="ctr">
            <a:normAutofit/>
          </a:bodyPr>
          <a:lstStyle/>
          <a:p>
            <a:r>
              <a:rPr lang="en-US" sz="2700"/>
              <a:t>Experience 3: Algebraic Structures Construction Site</a:t>
            </a:r>
          </a:p>
        </p:txBody>
      </p:sp>
      <p:sp>
        <p:nvSpPr>
          <p:cNvPr id="4" name="Content Placeholder 3">
            <a:extLst>
              <a:ext uri="{FF2B5EF4-FFF2-40B4-BE49-F238E27FC236}">
                <a16:creationId xmlns:a16="http://schemas.microsoft.com/office/drawing/2014/main" id="{8E9E2DEE-E8CA-D174-91AB-70C42494FD37}"/>
              </a:ext>
            </a:extLst>
          </p:cNvPr>
          <p:cNvSpPr>
            <a:spLocks noGrp="1"/>
          </p:cNvSpPr>
          <p:nvPr>
            <p:ph sz="half" idx="2"/>
          </p:nvPr>
        </p:nvSpPr>
        <p:spPr>
          <a:xfrm>
            <a:off x="7239000" y="2736850"/>
            <a:ext cx="3924299" cy="3457762"/>
          </a:xfrm>
        </p:spPr>
        <p:txBody>
          <a:bodyPr vert="horz" lIns="91440" tIns="45720" rIns="91440" bIns="45720" rtlCol="0">
            <a:normAutofit fontScale="77500" lnSpcReduction="20000"/>
          </a:bodyPr>
          <a:lstStyle/>
          <a:p>
            <a:r>
              <a:rPr lang="en-US" b="1" i="0" dirty="0">
                <a:effectLst/>
              </a:rPr>
              <a:t>Inclusivity &amp; Representation:</a:t>
            </a:r>
            <a:r>
              <a:rPr lang="en-US" b="0" i="0" dirty="0">
                <a:effectLst/>
              </a:rPr>
              <a:t> This activity leverages tactile learning and spatial reasoning, providing an alternative to traditional algebra instruction that may better suit the needs of students with different learning preferences. Including construction challenges that draw on real-world examples from various cultures and contexts ensures that the learning experience is relevant and engaging for all students. Allowing students to select their projects gives them agency over their learning, promoting engagement and motivation.</a:t>
            </a:r>
            <a:endParaRPr lang="en-US" dirty="0"/>
          </a:p>
        </p:txBody>
      </p:sp>
      <p:pic>
        <p:nvPicPr>
          <p:cNvPr id="6" name="Content Placeholder 5" descr="Man writing with brush">
            <a:extLst>
              <a:ext uri="{FF2B5EF4-FFF2-40B4-BE49-F238E27FC236}">
                <a16:creationId xmlns:a16="http://schemas.microsoft.com/office/drawing/2014/main" id="{1946B938-57FE-07D3-F756-D332540C4F1C}"/>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t="17963"/>
          <a:stretch/>
        </p:blipFill>
        <p:spPr>
          <a:xfrm>
            <a:off x="1" y="-2357"/>
            <a:ext cx="7872431" cy="4310904"/>
          </a:xfrm>
          <a:custGeom>
            <a:avLst/>
            <a:gdLst/>
            <a:ahLst/>
            <a:cxnLst/>
            <a:rect l="l" t="t" r="r" b="b"/>
            <a:pathLst>
              <a:path w="7872431" h="4310904">
                <a:moveTo>
                  <a:pt x="0" y="0"/>
                </a:moveTo>
                <a:lnTo>
                  <a:pt x="7872431" y="0"/>
                </a:lnTo>
                <a:lnTo>
                  <a:pt x="3042989" y="3788060"/>
                </a:lnTo>
                <a:cubicBezTo>
                  <a:pt x="2579199" y="4115583"/>
                  <a:pt x="2047750" y="4286391"/>
                  <a:pt x="1514750" y="4308448"/>
                </a:cubicBezTo>
                <a:cubicBezTo>
                  <a:pt x="1015062" y="4329127"/>
                  <a:pt x="514010" y="4219067"/>
                  <a:pt x="66064" y="3984830"/>
                </a:cubicBezTo>
                <a:lnTo>
                  <a:pt x="0" y="3947746"/>
                </a:lnTo>
                <a:close/>
              </a:path>
            </a:pathLst>
          </a:custGeom>
        </p:spPr>
      </p:pic>
    </p:spTree>
    <p:extLst>
      <p:ext uri="{BB962C8B-B14F-4D97-AF65-F5344CB8AC3E}">
        <p14:creationId xmlns:p14="http://schemas.microsoft.com/office/powerpoint/2010/main" val="1697523534"/>
      </p:ext>
    </p:extLst>
  </p:cSld>
  <p:clrMapOvr>
    <a:masterClrMapping/>
  </p:clrMapOvr>
  <mc:AlternateContent xmlns:mc="http://schemas.openxmlformats.org/markup-compatibility/2006">
    <mc:Choice xmlns:p14="http://schemas.microsoft.com/office/powerpoint/2010/main" Requires="p14">
      <p:transition spd="slow" p14:dur="2000" advTm="27318"/>
    </mc:Choice>
    <mc:Fallback>
      <p:transition spd="slow" advTm="27318"/>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8D7368D-31D9-8101-473D-CD39E706FD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6401" y="3378954"/>
            <a:ext cx="6394567" cy="3479046"/>
          </a:xfrm>
          <a:custGeom>
            <a:avLst/>
            <a:gdLst/>
            <a:ahLst/>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ectangle 11">
            <a:extLst>
              <a:ext uri="{FF2B5EF4-FFF2-40B4-BE49-F238E27FC236}">
                <a16:creationId xmlns:a16="http://schemas.microsoft.com/office/drawing/2014/main" id="{C4F049F8-87E1-403E-2A50-2F4544BF8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FCF80FB6-01A8-DBE5-DB96-F01005D546E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7869" b="7869"/>
          <a:stretch/>
        </p:blipFill>
        <p:spPr>
          <a:xfrm>
            <a:off x="20" y="10"/>
            <a:ext cx="12191979" cy="6857989"/>
          </a:xfrm>
          <a:prstGeom prst="rect">
            <a:avLst/>
          </a:prstGeom>
        </p:spPr>
      </p:pic>
      <p:sp>
        <p:nvSpPr>
          <p:cNvPr id="14" name="Freeform: Shape 13">
            <a:extLst>
              <a:ext uri="{FF2B5EF4-FFF2-40B4-BE49-F238E27FC236}">
                <a16:creationId xmlns:a16="http://schemas.microsoft.com/office/drawing/2014/main" id="{DD29B6E1-6E86-A1A0-2491-E5B84B3AAD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H="1">
            <a:off x="1035555" y="1445436"/>
            <a:ext cx="11191887" cy="5509960"/>
          </a:xfrm>
          <a:custGeom>
            <a:avLst/>
            <a:gdLst>
              <a:gd name="connsiteX0" fmla="*/ 75794 w 11191887"/>
              <a:gd name="connsiteY0" fmla="*/ 5509960 h 5509960"/>
              <a:gd name="connsiteX1" fmla="*/ 11191887 w 11191887"/>
              <a:gd name="connsiteY1" fmla="*/ 5315928 h 5509960"/>
              <a:gd name="connsiteX2" fmla="*/ 5163097 w 11191887"/>
              <a:gd name="connsiteY2" fmla="*/ 753031 h 5509960"/>
              <a:gd name="connsiteX3" fmla="*/ 5078820 w 11191887"/>
              <a:gd name="connsiteY3" fmla="*/ 692507 h 5509960"/>
              <a:gd name="connsiteX4" fmla="*/ 2926071 w 11191887"/>
              <a:gd name="connsiteY4" fmla="*/ 1150 h 5509960"/>
              <a:gd name="connsiteX5" fmla="*/ 2692814 w 11191887"/>
              <a:gd name="connsiteY5" fmla="*/ 2336 h 5509960"/>
              <a:gd name="connsiteX6" fmla="*/ 95718 w 11191887"/>
              <a:gd name="connsiteY6" fmla="*/ 1073885 h 5509960"/>
              <a:gd name="connsiteX7" fmla="*/ 0 w 11191887"/>
              <a:gd name="connsiteY7" fmla="*/ 1167726 h 550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91887" h="5509960">
                <a:moveTo>
                  <a:pt x="75794" y="5509960"/>
                </a:moveTo>
                <a:lnTo>
                  <a:pt x="11191887" y="5315928"/>
                </a:lnTo>
                <a:lnTo>
                  <a:pt x="5163097" y="753031"/>
                </a:lnTo>
                <a:lnTo>
                  <a:pt x="5078820" y="692507"/>
                </a:lnTo>
                <a:cubicBezTo>
                  <a:pt x="4421358" y="245206"/>
                  <a:pt x="3672983" y="19009"/>
                  <a:pt x="2926071" y="1150"/>
                </a:cubicBezTo>
                <a:cubicBezTo>
                  <a:pt x="2848268" y="-711"/>
                  <a:pt x="2770480" y="-310"/>
                  <a:pt x="2692814" y="2336"/>
                </a:cubicBezTo>
                <a:cubicBezTo>
                  <a:pt x="1746244" y="34591"/>
                  <a:pt x="817542" y="400481"/>
                  <a:pt x="95718" y="1073885"/>
                </a:cubicBezTo>
                <a:lnTo>
                  <a:pt x="0" y="1167726"/>
                </a:lnTo>
                <a:close/>
              </a:path>
            </a:pathLst>
          </a:custGeom>
          <a:gradFill>
            <a:gsLst>
              <a:gs pos="23000">
                <a:schemeClr val="bg2">
                  <a:alpha val="68000"/>
                </a:schemeClr>
              </a:gs>
              <a:gs pos="100000">
                <a:schemeClr val="accent1">
                  <a:lumMod val="60000"/>
                  <a:lumOff val="40000"/>
                  <a:alpha val="78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A7ADDCD-F389-38D3-E6E4-4A1E7E4E8BBE}"/>
              </a:ext>
            </a:extLst>
          </p:cNvPr>
          <p:cNvSpPr>
            <a:spLocks noGrp="1"/>
          </p:cNvSpPr>
          <p:nvPr>
            <p:ph type="title"/>
          </p:nvPr>
        </p:nvSpPr>
        <p:spPr>
          <a:xfrm>
            <a:off x="5882446" y="3092651"/>
            <a:ext cx="5429290" cy="2142559"/>
          </a:xfrm>
        </p:spPr>
        <p:txBody>
          <a:bodyPr vert="horz" lIns="91440" tIns="45720" rIns="91440" bIns="45720" rtlCol="0" anchor="b">
            <a:normAutofit/>
          </a:bodyPr>
          <a:lstStyle/>
          <a:p>
            <a:pPr algn="r"/>
            <a:r>
              <a:rPr lang="en-US" sz="4800"/>
              <a:t>Active Learning Experiences in Algebra</a:t>
            </a:r>
          </a:p>
        </p:txBody>
      </p:sp>
    </p:spTree>
    <p:extLst>
      <p:ext uri="{BB962C8B-B14F-4D97-AF65-F5344CB8AC3E}">
        <p14:creationId xmlns:p14="http://schemas.microsoft.com/office/powerpoint/2010/main" val="2671506462"/>
      </p:ext>
    </p:extLst>
  </p:cSld>
  <p:clrMapOvr>
    <a:masterClrMapping/>
  </p:clrMapOvr>
  <mc:AlternateContent xmlns:mc="http://schemas.openxmlformats.org/markup-compatibility/2006">
    <mc:Choice xmlns:p14="http://schemas.microsoft.com/office/powerpoint/2010/main" Requires="p14">
      <p:transition spd="slow" p14:dur="2000" advTm="3031"/>
    </mc:Choice>
    <mc:Fallback>
      <p:transition spd="slow" advTm="303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1A06B62-8BB1-9677-4094-5FB84178B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520C71-34C8-04A8-6D7F-42B4160FFDA5}"/>
              </a:ext>
            </a:extLst>
          </p:cNvPr>
          <p:cNvSpPr>
            <a:spLocks noGrp="1"/>
          </p:cNvSpPr>
          <p:nvPr>
            <p:ph type="title"/>
          </p:nvPr>
        </p:nvSpPr>
        <p:spPr>
          <a:xfrm>
            <a:off x="7239000" y="1143000"/>
            <a:ext cx="3924299" cy="1612290"/>
          </a:xfrm>
        </p:spPr>
        <p:txBody>
          <a:bodyPr anchor="ctr">
            <a:normAutofit/>
          </a:bodyPr>
          <a:lstStyle/>
          <a:p>
            <a:r>
              <a:rPr lang="en-US" sz="2700" i="0">
                <a:effectLst/>
                <a:latin typeface="Neue Haas Grotesk Text Pro (Headings)"/>
              </a:rPr>
              <a:t>Experience 1: Algebraic Expressions Art Gallery</a:t>
            </a:r>
            <a:br>
              <a:rPr lang="en-US" sz="2700" b="0" i="0">
                <a:effectLst/>
                <a:latin typeface="Söhne"/>
              </a:rPr>
            </a:br>
            <a:endParaRPr lang="en-US" sz="2700" dirty="0"/>
          </a:p>
        </p:txBody>
      </p:sp>
      <p:sp>
        <p:nvSpPr>
          <p:cNvPr id="3" name="Content Placeholder 2">
            <a:extLst>
              <a:ext uri="{FF2B5EF4-FFF2-40B4-BE49-F238E27FC236}">
                <a16:creationId xmlns:a16="http://schemas.microsoft.com/office/drawing/2014/main" id="{C94743A7-DA43-87A6-35E8-734B603D9C54}"/>
              </a:ext>
            </a:extLst>
          </p:cNvPr>
          <p:cNvSpPr>
            <a:spLocks noGrp="1"/>
          </p:cNvSpPr>
          <p:nvPr>
            <p:ph idx="1"/>
          </p:nvPr>
        </p:nvSpPr>
        <p:spPr>
          <a:xfrm>
            <a:off x="7239000" y="2736850"/>
            <a:ext cx="3924299" cy="3789456"/>
          </a:xfrm>
        </p:spPr>
        <p:txBody>
          <a:bodyPr>
            <a:normAutofit lnSpcReduction="10000"/>
          </a:bodyPr>
          <a:lstStyle/>
          <a:p>
            <a:pPr>
              <a:lnSpc>
                <a:spcPct val="110000"/>
              </a:lnSpc>
            </a:pPr>
            <a:r>
              <a:rPr lang="en-US" sz="1200" b="1" i="0" dirty="0">
                <a:effectLst/>
              </a:rPr>
              <a:t>Activity Description:</a:t>
            </a:r>
            <a:r>
              <a:rPr lang="en-US" sz="1200" b="0" i="0" dirty="0">
                <a:effectLst/>
              </a:rPr>
              <a:t> Students will move around the room to different stations, each dedicated to a different algebraic expression or equation. At each station, they will use a variety of materials (colored paper, markers, string, etc.) to create a visual representation of the expression or equation. For example, they could build a physical model to represent the distributive property or create a collage that visualizes solving a two-step equation. This activity encourages students to think creatively about algebra and to see the connections between mathematical concepts and visual arts.</a:t>
            </a:r>
          </a:p>
          <a:p>
            <a:pPr>
              <a:lnSpc>
                <a:spcPct val="110000"/>
              </a:lnSpc>
            </a:pPr>
            <a:r>
              <a:rPr lang="en-US" sz="1200" b="1" i="0" dirty="0">
                <a:effectLst/>
              </a:rPr>
              <a:t>Product:</a:t>
            </a:r>
            <a:r>
              <a:rPr lang="en-US" sz="1200" b="0" i="0" dirty="0">
                <a:effectLst/>
              </a:rPr>
              <a:t> Each student or group will contribute a piece to an "Algebraic Expressions Art Gallery" displayed in the classroom. This gallery will serve as a visual reference for algebraic concepts and promote a deeper understanding through artistic expression.</a:t>
            </a:r>
          </a:p>
          <a:p>
            <a:pPr>
              <a:lnSpc>
                <a:spcPct val="110000"/>
              </a:lnSpc>
            </a:pPr>
            <a:endParaRPr lang="en-US" sz="1000" dirty="0"/>
          </a:p>
        </p:txBody>
      </p:sp>
      <p:pic>
        <p:nvPicPr>
          <p:cNvPr id="7" name="Picture 6" descr="A close-up of math symbols&#10;&#10;Description automatically generated">
            <a:extLst>
              <a:ext uri="{FF2B5EF4-FFF2-40B4-BE49-F238E27FC236}">
                <a16:creationId xmlns:a16="http://schemas.microsoft.com/office/drawing/2014/main" id="{D578BBEB-BDCC-ED16-50DB-B33D29A61C93}"/>
              </a:ext>
            </a:extLst>
          </p:cNvPr>
          <p:cNvPicPr>
            <a:picLocks noChangeAspect="1"/>
          </p:cNvPicPr>
          <p:nvPr/>
        </p:nvPicPr>
        <p:blipFill rotWithShape="1">
          <a:blip r:embed="rId2">
            <a:extLst>
              <a:ext uri="{28A0092B-C50C-407E-A947-70E740481C1C}">
                <a14:useLocalDpi xmlns:a14="http://schemas.microsoft.com/office/drawing/2010/main" val="0"/>
              </a:ext>
            </a:extLst>
          </a:blip>
          <a:srcRect t="21569" b="3674"/>
          <a:stretch/>
        </p:blipFill>
        <p:spPr>
          <a:xfrm>
            <a:off x="1" y="-2357"/>
            <a:ext cx="7872431" cy="4310904"/>
          </a:xfrm>
          <a:custGeom>
            <a:avLst/>
            <a:gdLst/>
            <a:ahLst/>
            <a:cxnLst/>
            <a:rect l="l" t="t" r="r" b="b"/>
            <a:pathLst>
              <a:path w="7872431" h="4310904">
                <a:moveTo>
                  <a:pt x="0" y="0"/>
                </a:moveTo>
                <a:lnTo>
                  <a:pt x="7872431" y="0"/>
                </a:lnTo>
                <a:lnTo>
                  <a:pt x="3042989" y="3788060"/>
                </a:lnTo>
                <a:cubicBezTo>
                  <a:pt x="2579199" y="4115583"/>
                  <a:pt x="2047750" y="4286391"/>
                  <a:pt x="1514750" y="4308448"/>
                </a:cubicBezTo>
                <a:cubicBezTo>
                  <a:pt x="1015062" y="4329127"/>
                  <a:pt x="514010" y="4219067"/>
                  <a:pt x="66064" y="3984830"/>
                </a:cubicBezTo>
                <a:lnTo>
                  <a:pt x="0" y="3947746"/>
                </a:lnTo>
                <a:close/>
              </a:path>
            </a:pathLst>
          </a:custGeom>
        </p:spPr>
      </p:pic>
    </p:spTree>
    <p:extLst>
      <p:ext uri="{BB962C8B-B14F-4D97-AF65-F5344CB8AC3E}">
        <p14:creationId xmlns:p14="http://schemas.microsoft.com/office/powerpoint/2010/main" val="2338479597"/>
      </p:ext>
    </p:extLst>
  </p:cSld>
  <p:clrMapOvr>
    <a:masterClrMapping/>
  </p:clrMapOvr>
  <mc:AlternateContent xmlns:mc="http://schemas.openxmlformats.org/markup-compatibility/2006">
    <mc:Choice xmlns:p14="http://schemas.microsoft.com/office/powerpoint/2010/main" Requires="p14">
      <p:transition spd="slow" p14:dur="2000" advTm="46842"/>
    </mc:Choice>
    <mc:Fallback>
      <p:transition spd="slow" advTm="46842"/>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D00CB3E-22D8-C88A-E699-CC9736BC9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F9E606-3F6C-C334-47F5-BDF927628951}"/>
              </a:ext>
            </a:extLst>
          </p:cNvPr>
          <p:cNvSpPr>
            <a:spLocks noGrp="1"/>
          </p:cNvSpPr>
          <p:nvPr>
            <p:ph type="title"/>
          </p:nvPr>
        </p:nvSpPr>
        <p:spPr>
          <a:xfrm>
            <a:off x="1066799" y="1131497"/>
            <a:ext cx="8606346" cy="1257299"/>
          </a:xfrm>
        </p:spPr>
        <p:txBody>
          <a:bodyPr vert="horz" lIns="91440" tIns="45720" rIns="91440" bIns="45720" rtlCol="0" anchor="ctr">
            <a:normAutofit/>
          </a:bodyPr>
          <a:lstStyle/>
          <a:p>
            <a:r>
              <a:rPr lang="en-US" sz="2700" dirty="0"/>
              <a:t>Experience 2: Equation Solving Race</a:t>
            </a:r>
          </a:p>
        </p:txBody>
      </p:sp>
      <p:sp>
        <p:nvSpPr>
          <p:cNvPr id="4" name="Content Placeholder 3">
            <a:extLst>
              <a:ext uri="{FF2B5EF4-FFF2-40B4-BE49-F238E27FC236}">
                <a16:creationId xmlns:a16="http://schemas.microsoft.com/office/drawing/2014/main" id="{522189D2-6094-0144-F773-4479D38DBFEF}"/>
              </a:ext>
            </a:extLst>
          </p:cNvPr>
          <p:cNvSpPr>
            <a:spLocks noGrp="1"/>
          </p:cNvSpPr>
          <p:nvPr>
            <p:ph sz="half" idx="2"/>
          </p:nvPr>
        </p:nvSpPr>
        <p:spPr>
          <a:xfrm>
            <a:off x="1066798" y="2736850"/>
            <a:ext cx="5029202" cy="3251574"/>
          </a:xfrm>
        </p:spPr>
        <p:txBody>
          <a:bodyPr vert="horz" lIns="91440" tIns="45720" rIns="91440" bIns="45720" rtlCol="0">
            <a:noAutofit/>
          </a:bodyPr>
          <a:lstStyle/>
          <a:p>
            <a:pPr>
              <a:lnSpc>
                <a:spcPct val="110000"/>
              </a:lnSpc>
            </a:pPr>
            <a:r>
              <a:rPr lang="en-US" sz="1200" b="1" i="0" dirty="0">
                <a:effectLst/>
              </a:rPr>
              <a:t>Activity Description:</a:t>
            </a:r>
            <a:r>
              <a:rPr lang="en-US" sz="1200" b="0" i="0" dirty="0">
                <a:effectLst/>
              </a:rPr>
              <a:t> Students are divided into teams and move between stations, each presenting a different type of algebraic equation to solve (e.g., linear equations, quadratic equations, systems of equations). At each station, they find materials to build the solution physically. For instance, using blocks to model and solve linear equations by balancing or creating a path through a maze that represents the steps to solve a quadratic equation. The race element adds excitement and encourages teamwork.</a:t>
            </a:r>
          </a:p>
          <a:p>
            <a:pPr>
              <a:lnSpc>
                <a:spcPct val="110000"/>
              </a:lnSpc>
            </a:pPr>
            <a:r>
              <a:rPr lang="en-US" sz="1200" b="1" i="0" dirty="0">
                <a:effectLst/>
              </a:rPr>
              <a:t>Product:</a:t>
            </a:r>
            <a:r>
              <a:rPr lang="en-US" sz="1200" b="0" i="0" dirty="0">
                <a:effectLst/>
              </a:rPr>
              <a:t> The product is a series of solved equations documented in a team "race logbook," where each team records their solutions, strategies, and reflections on the challenges they faced. This logbook serves as a tangible record of their learning journey and problem-solving skills.</a:t>
            </a:r>
          </a:p>
        </p:txBody>
      </p:sp>
      <p:pic>
        <p:nvPicPr>
          <p:cNvPr id="6" name="Content Placeholder 5" descr="A group of people sitting around a table&#10;&#10;Description automatically generated">
            <a:extLst>
              <a:ext uri="{FF2B5EF4-FFF2-40B4-BE49-F238E27FC236}">
                <a16:creationId xmlns:a16="http://schemas.microsoft.com/office/drawing/2014/main" id="{7C79C7B2-BC94-BDF1-8EED-AE382ECD6A26}"/>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t="2634" r="-3" b="15856"/>
          <a:stretch/>
        </p:blipFill>
        <p:spPr>
          <a:xfrm>
            <a:off x="5797434" y="3378954"/>
            <a:ext cx="6394567" cy="3479046"/>
          </a:xfrm>
          <a:custGeom>
            <a:avLst/>
            <a:gdLst/>
            <a:ahLst/>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p:spPr>
      </p:pic>
    </p:spTree>
    <p:extLst>
      <p:ext uri="{BB962C8B-B14F-4D97-AF65-F5344CB8AC3E}">
        <p14:creationId xmlns:p14="http://schemas.microsoft.com/office/powerpoint/2010/main" val="691475810"/>
      </p:ext>
    </p:extLst>
  </p:cSld>
  <p:clrMapOvr>
    <a:masterClrMapping/>
  </p:clrMapOvr>
  <mc:AlternateContent xmlns:mc="http://schemas.openxmlformats.org/markup-compatibility/2006">
    <mc:Choice xmlns:p14="http://schemas.microsoft.com/office/powerpoint/2010/main" Requires="p14">
      <p:transition spd="slow" p14:dur="2000" advTm="43383"/>
    </mc:Choice>
    <mc:Fallback>
      <p:transition spd="slow" advTm="43383"/>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1A06B62-8BB1-9677-4094-5FB84178B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213CD3-7EFA-9E32-BDA7-24FDBDC6DC48}"/>
              </a:ext>
            </a:extLst>
          </p:cNvPr>
          <p:cNvSpPr>
            <a:spLocks noGrp="1"/>
          </p:cNvSpPr>
          <p:nvPr>
            <p:ph type="title"/>
          </p:nvPr>
        </p:nvSpPr>
        <p:spPr>
          <a:xfrm>
            <a:off x="7239000" y="1143000"/>
            <a:ext cx="3924299" cy="1612290"/>
          </a:xfrm>
        </p:spPr>
        <p:txBody>
          <a:bodyPr vert="horz" lIns="91440" tIns="45720" rIns="91440" bIns="45720" rtlCol="0" anchor="ctr">
            <a:normAutofit fontScale="90000"/>
          </a:bodyPr>
          <a:lstStyle/>
          <a:p>
            <a:r>
              <a:rPr lang="en-US" dirty="0"/>
              <a:t>Experience 3: Algebraic Structures Construction Site</a:t>
            </a:r>
          </a:p>
        </p:txBody>
      </p:sp>
      <p:sp>
        <p:nvSpPr>
          <p:cNvPr id="4" name="Content Placeholder 3">
            <a:extLst>
              <a:ext uri="{FF2B5EF4-FFF2-40B4-BE49-F238E27FC236}">
                <a16:creationId xmlns:a16="http://schemas.microsoft.com/office/drawing/2014/main" id="{A366876D-FFBC-3C84-DD8F-18C77675080E}"/>
              </a:ext>
            </a:extLst>
          </p:cNvPr>
          <p:cNvSpPr>
            <a:spLocks noGrp="1"/>
          </p:cNvSpPr>
          <p:nvPr>
            <p:ph sz="half" idx="2"/>
          </p:nvPr>
        </p:nvSpPr>
        <p:spPr>
          <a:xfrm>
            <a:off x="7239000" y="2736849"/>
            <a:ext cx="3924299" cy="3735669"/>
          </a:xfrm>
        </p:spPr>
        <p:txBody>
          <a:bodyPr vert="horz" lIns="91440" tIns="45720" rIns="91440" bIns="45720" rtlCol="0">
            <a:normAutofit/>
          </a:bodyPr>
          <a:lstStyle/>
          <a:p>
            <a:pPr>
              <a:lnSpc>
                <a:spcPct val="110000"/>
              </a:lnSpc>
            </a:pPr>
            <a:r>
              <a:rPr lang="en-US" sz="1200" b="1" i="0" dirty="0">
                <a:effectLst/>
              </a:rPr>
              <a:t>Activity Description:</a:t>
            </a:r>
            <a:r>
              <a:rPr lang="en-US" sz="1200" b="0" i="0" dirty="0">
                <a:effectLst/>
              </a:rPr>
              <a:t> This station focuses on building an understanding of algebraic structures (like functions, graphs, and inequalities) using construction and engineering principles. Students use materials such as Lego, K'NEX, or cardboard to construct models that represent different algebraic structures. For example, constructing a roller coaster to understand the graph of a quadratic function or building a scale to explore inequalities.</a:t>
            </a:r>
          </a:p>
          <a:p>
            <a:pPr>
              <a:lnSpc>
                <a:spcPct val="110000"/>
              </a:lnSpc>
            </a:pPr>
            <a:r>
              <a:rPr lang="en-US" sz="1200" b="1" i="0" dirty="0">
                <a:effectLst/>
              </a:rPr>
              <a:t>Product:</a:t>
            </a:r>
            <a:r>
              <a:rPr lang="en-US" sz="1200" b="0" i="0" dirty="0">
                <a:effectLst/>
              </a:rPr>
              <a:t> The product is a mini-construction project visually and physically representing an algebraic structure. Students will also prepare a brief presentation explaining their model, the algebraic concept it represents, and how the construction process helped them understand the concept better.</a:t>
            </a:r>
          </a:p>
          <a:p>
            <a:pPr>
              <a:lnSpc>
                <a:spcPct val="110000"/>
              </a:lnSpc>
            </a:pPr>
            <a:endParaRPr lang="en-US" sz="1000" dirty="0"/>
          </a:p>
        </p:txBody>
      </p:sp>
      <p:pic>
        <p:nvPicPr>
          <p:cNvPr id="6" name="Content Placeholder 5" descr="A group of people with hula hoops&#10;&#10;Description automatically generated">
            <a:extLst>
              <a:ext uri="{FF2B5EF4-FFF2-40B4-BE49-F238E27FC236}">
                <a16:creationId xmlns:a16="http://schemas.microsoft.com/office/drawing/2014/main" id="{185A1556-84E1-18A4-57AC-8576CE6F78EB}"/>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t="8031" b="18956"/>
          <a:stretch/>
        </p:blipFill>
        <p:spPr>
          <a:xfrm>
            <a:off x="1" y="-2357"/>
            <a:ext cx="7872431" cy="4310904"/>
          </a:xfrm>
          <a:custGeom>
            <a:avLst/>
            <a:gdLst/>
            <a:ahLst/>
            <a:cxnLst/>
            <a:rect l="l" t="t" r="r" b="b"/>
            <a:pathLst>
              <a:path w="7872431" h="4310904">
                <a:moveTo>
                  <a:pt x="0" y="0"/>
                </a:moveTo>
                <a:lnTo>
                  <a:pt x="7872431" y="0"/>
                </a:lnTo>
                <a:lnTo>
                  <a:pt x="3042989" y="3788060"/>
                </a:lnTo>
                <a:cubicBezTo>
                  <a:pt x="2579199" y="4115583"/>
                  <a:pt x="2047750" y="4286391"/>
                  <a:pt x="1514750" y="4308448"/>
                </a:cubicBezTo>
                <a:cubicBezTo>
                  <a:pt x="1015062" y="4329127"/>
                  <a:pt x="514010" y="4219067"/>
                  <a:pt x="66064" y="3984830"/>
                </a:cubicBezTo>
                <a:lnTo>
                  <a:pt x="0" y="3947746"/>
                </a:lnTo>
                <a:close/>
              </a:path>
            </a:pathLst>
          </a:custGeom>
        </p:spPr>
      </p:pic>
    </p:spTree>
    <p:extLst>
      <p:ext uri="{BB962C8B-B14F-4D97-AF65-F5344CB8AC3E}">
        <p14:creationId xmlns:p14="http://schemas.microsoft.com/office/powerpoint/2010/main" val="1170243717"/>
      </p:ext>
    </p:extLst>
  </p:cSld>
  <p:clrMapOvr>
    <a:masterClrMapping/>
  </p:clrMapOvr>
  <mc:AlternateContent xmlns:mc="http://schemas.openxmlformats.org/markup-compatibility/2006">
    <mc:Choice xmlns:p14="http://schemas.microsoft.com/office/powerpoint/2010/main" Requires="p14">
      <p:transition spd="slow" p14:dur="2000" advTm="37158"/>
    </mc:Choice>
    <mc:Fallback>
      <p:transition spd="slow" advTm="3715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B4C2EA6-A5D3-B1C4-C303-CF255E43E49C}"/>
            </a:ext>
          </a:extLst>
        </p:cNvPr>
        <p:cNvGrpSpPr/>
        <p:nvPr/>
      </p:nvGrpSpPr>
      <p:grpSpPr>
        <a:xfrm>
          <a:off x="0" y="0"/>
          <a:ext cx="0" cy="0"/>
          <a:chOff x="0" y="0"/>
          <a:chExt cx="0" cy="0"/>
        </a:xfrm>
      </p:grpSpPr>
      <p:sp>
        <p:nvSpPr>
          <p:cNvPr id="10" name="Freeform: Shape 9">
            <a:extLst>
              <a:ext uri="{FF2B5EF4-FFF2-40B4-BE49-F238E27FC236}">
                <a16:creationId xmlns:a16="http://schemas.microsoft.com/office/drawing/2014/main" id="{2411536F-38EF-2756-5106-01D4A85D81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6401" y="3378954"/>
            <a:ext cx="6394567" cy="3479046"/>
          </a:xfrm>
          <a:custGeom>
            <a:avLst/>
            <a:gdLst/>
            <a:ahLst/>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ectangle 11">
            <a:extLst>
              <a:ext uri="{FF2B5EF4-FFF2-40B4-BE49-F238E27FC236}">
                <a16:creationId xmlns:a16="http://schemas.microsoft.com/office/drawing/2014/main" id="{484D6719-560A-ADB0-67C9-DE43A415B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1B4E4A73-5F02-165F-F349-AC3B8D2BDA5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778" r="2778"/>
          <a:stretch/>
        </p:blipFill>
        <p:spPr>
          <a:xfrm>
            <a:off x="20" y="10"/>
            <a:ext cx="12191979" cy="6857989"/>
          </a:xfrm>
          <a:prstGeom prst="rect">
            <a:avLst/>
          </a:prstGeom>
        </p:spPr>
      </p:pic>
      <p:sp>
        <p:nvSpPr>
          <p:cNvPr id="14" name="Freeform: Shape 13">
            <a:extLst>
              <a:ext uri="{FF2B5EF4-FFF2-40B4-BE49-F238E27FC236}">
                <a16:creationId xmlns:a16="http://schemas.microsoft.com/office/drawing/2014/main" id="{C27A3354-0B3B-C431-6ACF-D9F09A0BA6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H="1">
            <a:off x="1035555" y="1445436"/>
            <a:ext cx="11191887" cy="5509960"/>
          </a:xfrm>
          <a:custGeom>
            <a:avLst/>
            <a:gdLst>
              <a:gd name="connsiteX0" fmla="*/ 75794 w 11191887"/>
              <a:gd name="connsiteY0" fmla="*/ 5509960 h 5509960"/>
              <a:gd name="connsiteX1" fmla="*/ 11191887 w 11191887"/>
              <a:gd name="connsiteY1" fmla="*/ 5315928 h 5509960"/>
              <a:gd name="connsiteX2" fmla="*/ 5163097 w 11191887"/>
              <a:gd name="connsiteY2" fmla="*/ 753031 h 5509960"/>
              <a:gd name="connsiteX3" fmla="*/ 5078820 w 11191887"/>
              <a:gd name="connsiteY3" fmla="*/ 692507 h 5509960"/>
              <a:gd name="connsiteX4" fmla="*/ 2926071 w 11191887"/>
              <a:gd name="connsiteY4" fmla="*/ 1150 h 5509960"/>
              <a:gd name="connsiteX5" fmla="*/ 2692814 w 11191887"/>
              <a:gd name="connsiteY5" fmla="*/ 2336 h 5509960"/>
              <a:gd name="connsiteX6" fmla="*/ 95718 w 11191887"/>
              <a:gd name="connsiteY6" fmla="*/ 1073885 h 5509960"/>
              <a:gd name="connsiteX7" fmla="*/ 0 w 11191887"/>
              <a:gd name="connsiteY7" fmla="*/ 1167726 h 550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91887" h="5509960">
                <a:moveTo>
                  <a:pt x="75794" y="5509960"/>
                </a:moveTo>
                <a:lnTo>
                  <a:pt x="11191887" y="5315928"/>
                </a:lnTo>
                <a:lnTo>
                  <a:pt x="5163097" y="753031"/>
                </a:lnTo>
                <a:lnTo>
                  <a:pt x="5078820" y="692507"/>
                </a:lnTo>
                <a:cubicBezTo>
                  <a:pt x="4421358" y="245206"/>
                  <a:pt x="3672983" y="19009"/>
                  <a:pt x="2926071" y="1150"/>
                </a:cubicBezTo>
                <a:cubicBezTo>
                  <a:pt x="2848268" y="-711"/>
                  <a:pt x="2770480" y="-310"/>
                  <a:pt x="2692814" y="2336"/>
                </a:cubicBezTo>
                <a:cubicBezTo>
                  <a:pt x="1746244" y="34591"/>
                  <a:pt x="817542" y="400481"/>
                  <a:pt x="95718" y="1073885"/>
                </a:cubicBezTo>
                <a:lnTo>
                  <a:pt x="0" y="1167726"/>
                </a:lnTo>
                <a:close/>
              </a:path>
            </a:pathLst>
          </a:custGeom>
          <a:gradFill>
            <a:gsLst>
              <a:gs pos="23000">
                <a:schemeClr val="bg2">
                  <a:alpha val="68000"/>
                </a:schemeClr>
              </a:gs>
              <a:gs pos="100000">
                <a:schemeClr val="accent1">
                  <a:lumMod val="60000"/>
                  <a:lumOff val="40000"/>
                  <a:alpha val="78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2D0013D-0FB3-3735-423A-6AB6E9955040}"/>
              </a:ext>
            </a:extLst>
          </p:cNvPr>
          <p:cNvSpPr>
            <a:spLocks noGrp="1"/>
          </p:cNvSpPr>
          <p:nvPr>
            <p:ph type="title"/>
          </p:nvPr>
        </p:nvSpPr>
        <p:spPr>
          <a:xfrm>
            <a:off x="5882445" y="3092651"/>
            <a:ext cx="5683207" cy="2142559"/>
          </a:xfrm>
        </p:spPr>
        <p:txBody>
          <a:bodyPr vert="horz" lIns="91440" tIns="45720" rIns="91440" bIns="45720" rtlCol="0" anchor="b">
            <a:normAutofit/>
          </a:bodyPr>
          <a:lstStyle/>
          <a:p>
            <a:pPr algn="r"/>
            <a:r>
              <a:rPr lang="en-US" sz="4800" dirty="0"/>
              <a:t>Writing Prompts for Each Learning Experience</a:t>
            </a:r>
          </a:p>
        </p:txBody>
      </p:sp>
    </p:spTree>
    <p:extLst>
      <p:ext uri="{BB962C8B-B14F-4D97-AF65-F5344CB8AC3E}">
        <p14:creationId xmlns:p14="http://schemas.microsoft.com/office/powerpoint/2010/main" val="4203422594"/>
      </p:ext>
    </p:extLst>
  </p:cSld>
  <p:clrMapOvr>
    <a:masterClrMapping/>
  </p:clrMapOvr>
  <mc:AlternateContent xmlns:mc="http://schemas.openxmlformats.org/markup-compatibility/2006">
    <mc:Choice xmlns:p14="http://schemas.microsoft.com/office/powerpoint/2010/main" Requires="p14">
      <p:transition spd="slow" p14:dur="2000" advTm="2678"/>
    </mc:Choice>
    <mc:Fallback>
      <p:transition spd="slow" advTm="2678"/>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1A06B62-8BB1-9677-4094-5FB84178B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7196BF-D6DA-30E3-81F3-028926B58823}"/>
              </a:ext>
            </a:extLst>
          </p:cNvPr>
          <p:cNvSpPr>
            <a:spLocks noGrp="1"/>
          </p:cNvSpPr>
          <p:nvPr>
            <p:ph type="title"/>
          </p:nvPr>
        </p:nvSpPr>
        <p:spPr>
          <a:xfrm>
            <a:off x="7239000" y="1143000"/>
            <a:ext cx="3924299" cy="1612290"/>
          </a:xfrm>
        </p:spPr>
        <p:txBody>
          <a:bodyPr vert="horz" lIns="91440" tIns="45720" rIns="91440" bIns="45720" rtlCol="0" anchor="ctr">
            <a:normAutofit/>
          </a:bodyPr>
          <a:lstStyle/>
          <a:p>
            <a:r>
              <a:rPr lang="en-US" sz="2700"/>
              <a:t>Writing Prompt 1: Algebraic Expressions Art Gallery Reflection</a:t>
            </a:r>
          </a:p>
        </p:txBody>
      </p:sp>
      <p:sp>
        <p:nvSpPr>
          <p:cNvPr id="3" name="Content Placeholder 2">
            <a:extLst>
              <a:ext uri="{FF2B5EF4-FFF2-40B4-BE49-F238E27FC236}">
                <a16:creationId xmlns:a16="http://schemas.microsoft.com/office/drawing/2014/main" id="{54EC580D-DADD-02B8-6B76-E92E78834DAB}"/>
              </a:ext>
            </a:extLst>
          </p:cNvPr>
          <p:cNvSpPr>
            <a:spLocks noGrp="1"/>
          </p:cNvSpPr>
          <p:nvPr>
            <p:ph sz="half" idx="1"/>
          </p:nvPr>
        </p:nvSpPr>
        <p:spPr>
          <a:xfrm>
            <a:off x="7239000" y="2736850"/>
            <a:ext cx="3924299" cy="2978150"/>
          </a:xfrm>
        </p:spPr>
        <p:txBody>
          <a:bodyPr vert="horz" lIns="91440" tIns="45720" rIns="91440" bIns="45720" rtlCol="0">
            <a:normAutofit/>
          </a:bodyPr>
          <a:lstStyle/>
          <a:p>
            <a:pPr>
              <a:lnSpc>
                <a:spcPct val="110000"/>
              </a:lnSpc>
            </a:pPr>
            <a:r>
              <a:rPr lang="en-US" b="1" i="0" dirty="0">
                <a:effectLst/>
              </a:rPr>
              <a:t>Purpose:</a:t>
            </a:r>
            <a:r>
              <a:rPr lang="en-US" b="0" i="0" dirty="0">
                <a:effectLst/>
              </a:rPr>
              <a:t> Reflective Writing</a:t>
            </a:r>
          </a:p>
          <a:p>
            <a:pPr>
              <a:lnSpc>
                <a:spcPct val="110000"/>
              </a:lnSpc>
              <a:buFont typeface="Arial" panose="020B0604020202020204" pitchFamily="34" charset="0"/>
              <a:buChar char="•"/>
            </a:pPr>
            <a:r>
              <a:rPr lang="en-US" b="0" i="0" dirty="0">
                <a:effectLst/>
              </a:rPr>
              <a:t>Prompt: "Reflect on the process of creating your algebraic expression art piece. How did transforming an algebraic concept into a visual format help you understand it better? What challenges did you face, and how did you overcome them?"</a:t>
            </a:r>
          </a:p>
          <a:p>
            <a:pPr>
              <a:lnSpc>
                <a:spcPct val="110000"/>
              </a:lnSpc>
            </a:pPr>
            <a:endParaRPr lang="en-US" dirty="0"/>
          </a:p>
        </p:txBody>
      </p:sp>
      <p:pic>
        <p:nvPicPr>
          <p:cNvPr id="6" name="Content Placeholder 5" descr="Person writing on sketchpad">
            <a:extLst>
              <a:ext uri="{FF2B5EF4-FFF2-40B4-BE49-F238E27FC236}">
                <a16:creationId xmlns:a16="http://schemas.microsoft.com/office/drawing/2014/main" id="{06280E86-BA47-1FFB-2CAF-8D6CFE10C65B}"/>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5815" b="12148"/>
          <a:stretch/>
        </p:blipFill>
        <p:spPr>
          <a:xfrm>
            <a:off x="1" y="-2357"/>
            <a:ext cx="7872431" cy="4310904"/>
          </a:xfrm>
          <a:custGeom>
            <a:avLst/>
            <a:gdLst/>
            <a:ahLst/>
            <a:cxnLst/>
            <a:rect l="l" t="t" r="r" b="b"/>
            <a:pathLst>
              <a:path w="7872431" h="4310904">
                <a:moveTo>
                  <a:pt x="0" y="0"/>
                </a:moveTo>
                <a:lnTo>
                  <a:pt x="7872431" y="0"/>
                </a:lnTo>
                <a:lnTo>
                  <a:pt x="3042989" y="3788060"/>
                </a:lnTo>
                <a:cubicBezTo>
                  <a:pt x="2579199" y="4115583"/>
                  <a:pt x="2047750" y="4286391"/>
                  <a:pt x="1514750" y="4308448"/>
                </a:cubicBezTo>
                <a:cubicBezTo>
                  <a:pt x="1015062" y="4329127"/>
                  <a:pt x="514010" y="4219067"/>
                  <a:pt x="66064" y="3984830"/>
                </a:cubicBezTo>
                <a:lnTo>
                  <a:pt x="0" y="3947746"/>
                </a:lnTo>
                <a:close/>
              </a:path>
            </a:pathLst>
          </a:custGeom>
        </p:spPr>
      </p:pic>
    </p:spTree>
    <p:extLst>
      <p:ext uri="{BB962C8B-B14F-4D97-AF65-F5344CB8AC3E}">
        <p14:creationId xmlns:p14="http://schemas.microsoft.com/office/powerpoint/2010/main" val="2445184792"/>
      </p:ext>
    </p:extLst>
  </p:cSld>
  <p:clrMapOvr>
    <a:masterClrMapping/>
  </p:clrMapOvr>
  <mc:AlternateContent xmlns:mc="http://schemas.openxmlformats.org/markup-compatibility/2006">
    <mc:Choice xmlns:p14="http://schemas.microsoft.com/office/powerpoint/2010/main" Requires="p14">
      <p:transition spd="slow" p14:dur="2000" advTm="15990"/>
    </mc:Choice>
    <mc:Fallback>
      <p:transition spd="slow" advTm="1599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D8E37F-B926-4EDC-B832-034AD1BBD5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C08C61-C301-5167-4C6A-750320FF6A56}"/>
              </a:ext>
            </a:extLst>
          </p:cNvPr>
          <p:cNvSpPr>
            <a:spLocks noGrp="1"/>
          </p:cNvSpPr>
          <p:nvPr>
            <p:ph type="title"/>
          </p:nvPr>
        </p:nvSpPr>
        <p:spPr>
          <a:xfrm>
            <a:off x="1066800" y="1162049"/>
            <a:ext cx="6489764" cy="1238250"/>
          </a:xfrm>
        </p:spPr>
        <p:txBody>
          <a:bodyPr vert="horz" lIns="91440" tIns="45720" rIns="91440" bIns="45720" rtlCol="0" anchor="ctr">
            <a:normAutofit/>
          </a:bodyPr>
          <a:lstStyle/>
          <a:p>
            <a:r>
              <a:rPr lang="en-US" dirty="0"/>
              <a:t>Writing Prompt 2: Equation Solving Race Analysis</a:t>
            </a:r>
          </a:p>
        </p:txBody>
      </p:sp>
      <p:sp>
        <p:nvSpPr>
          <p:cNvPr id="3" name="Content Placeholder 2">
            <a:extLst>
              <a:ext uri="{FF2B5EF4-FFF2-40B4-BE49-F238E27FC236}">
                <a16:creationId xmlns:a16="http://schemas.microsoft.com/office/drawing/2014/main" id="{6887FDAD-284B-E79D-0FB4-CCBDB203BA6C}"/>
              </a:ext>
            </a:extLst>
          </p:cNvPr>
          <p:cNvSpPr>
            <a:spLocks noGrp="1"/>
          </p:cNvSpPr>
          <p:nvPr>
            <p:ph sz="half" idx="1"/>
          </p:nvPr>
        </p:nvSpPr>
        <p:spPr>
          <a:xfrm>
            <a:off x="1066798" y="2736850"/>
            <a:ext cx="4155651" cy="2978150"/>
          </a:xfrm>
        </p:spPr>
        <p:txBody>
          <a:bodyPr vert="horz" lIns="91440" tIns="45720" rIns="91440" bIns="45720" rtlCol="0">
            <a:normAutofit/>
          </a:bodyPr>
          <a:lstStyle/>
          <a:p>
            <a:pPr>
              <a:lnSpc>
                <a:spcPct val="110000"/>
              </a:lnSpc>
            </a:pPr>
            <a:r>
              <a:rPr lang="en-US" b="1" i="0" dirty="0">
                <a:effectLst/>
              </a:rPr>
              <a:t>Purpose:</a:t>
            </a:r>
            <a:r>
              <a:rPr lang="en-US" b="0" i="0" dirty="0">
                <a:effectLst/>
              </a:rPr>
              <a:t> Analytical Writing</a:t>
            </a:r>
          </a:p>
          <a:p>
            <a:pPr>
              <a:lnSpc>
                <a:spcPct val="110000"/>
              </a:lnSpc>
              <a:buFont typeface="Arial" panose="020B0604020202020204" pitchFamily="34" charset="0"/>
              <a:buChar char="•"/>
            </a:pPr>
            <a:r>
              <a:rPr lang="en-US" b="0" i="0" dirty="0">
                <a:effectLst/>
              </a:rPr>
              <a:t>Prompt: "Analyze the strategies your team used during the Equation Solving Race. Which strategies were most effective and why? How did teamwork contribute to solving the equations, and what would you do differently next time?"</a:t>
            </a:r>
          </a:p>
          <a:p>
            <a:pPr>
              <a:lnSpc>
                <a:spcPct val="110000"/>
              </a:lnSpc>
            </a:pPr>
            <a:endParaRPr lang="en-US" dirty="0"/>
          </a:p>
        </p:txBody>
      </p:sp>
      <p:pic>
        <p:nvPicPr>
          <p:cNvPr id="6" name="Content Placeholder 5" descr="Person writing on notebook">
            <a:extLst>
              <a:ext uri="{FF2B5EF4-FFF2-40B4-BE49-F238E27FC236}">
                <a16:creationId xmlns:a16="http://schemas.microsoft.com/office/drawing/2014/main" id="{872A4C63-B359-479A-76A5-581B3B5E720C}"/>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3887" r="-2" b="-2"/>
          <a:stretch/>
        </p:blipFill>
        <p:spPr>
          <a:xfrm>
            <a:off x="3862670" y="2156616"/>
            <a:ext cx="8329331" cy="4701384"/>
          </a:xfrm>
          <a:custGeom>
            <a:avLst/>
            <a:gdLst/>
            <a:ahLst/>
            <a:cxnLst/>
            <a:rect l="l" t="t" r="r" b="b"/>
            <a:pathLst>
              <a:path w="8329331" h="4701384">
                <a:moveTo>
                  <a:pt x="7047184" y="406"/>
                </a:moveTo>
                <a:cubicBezTo>
                  <a:pt x="7473044" y="7480"/>
                  <a:pt x="7895572" y="106955"/>
                  <a:pt x="8282506" y="294946"/>
                </a:cubicBezTo>
                <a:lnTo>
                  <a:pt x="8329331" y="319324"/>
                </a:lnTo>
                <a:lnTo>
                  <a:pt x="8329331" y="4701384"/>
                </a:lnTo>
                <a:lnTo>
                  <a:pt x="0" y="4701384"/>
                </a:lnTo>
                <a:lnTo>
                  <a:pt x="5251843" y="580406"/>
                </a:lnTo>
                <a:lnTo>
                  <a:pt x="5312648" y="535110"/>
                </a:lnTo>
                <a:cubicBezTo>
                  <a:pt x="5787318" y="199904"/>
                  <a:pt x="6331234" y="25089"/>
                  <a:pt x="6876738" y="2514"/>
                </a:cubicBezTo>
                <a:cubicBezTo>
                  <a:pt x="6933561" y="163"/>
                  <a:pt x="6990402" y="-537"/>
                  <a:pt x="7047184" y="406"/>
                </a:cubicBezTo>
                <a:close/>
              </a:path>
            </a:pathLst>
          </a:custGeom>
        </p:spPr>
      </p:pic>
    </p:spTree>
    <p:extLst>
      <p:ext uri="{BB962C8B-B14F-4D97-AF65-F5344CB8AC3E}">
        <p14:creationId xmlns:p14="http://schemas.microsoft.com/office/powerpoint/2010/main" val="1539381355"/>
      </p:ext>
    </p:extLst>
  </p:cSld>
  <p:clrMapOvr>
    <a:masterClrMapping/>
  </p:clrMapOvr>
  <mc:AlternateContent xmlns:mc="http://schemas.openxmlformats.org/markup-compatibility/2006">
    <mc:Choice xmlns:p14="http://schemas.microsoft.com/office/powerpoint/2010/main" Requires="p14">
      <p:transition spd="slow" p14:dur="2000" advTm="16899"/>
    </mc:Choice>
    <mc:Fallback>
      <p:transition spd="slow" advTm="16899"/>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9D2D73E-B42D-0B39-8136-4A25DAFD9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F94709-6FBD-558E-1EB1-54E56D902E90}"/>
              </a:ext>
            </a:extLst>
          </p:cNvPr>
          <p:cNvSpPr>
            <a:spLocks noGrp="1"/>
          </p:cNvSpPr>
          <p:nvPr>
            <p:ph type="title"/>
          </p:nvPr>
        </p:nvSpPr>
        <p:spPr>
          <a:xfrm>
            <a:off x="6095999" y="907577"/>
            <a:ext cx="5067299" cy="1709436"/>
          </a:xfrm>
        </p:spPr>
        <p:txBody>
          <a:bodyPr vert="horz" lIns="91440" tIns="45720" rIns="91440" bIns="45720" rtlCol="0" anchor="ctr">
            <a:normAutofit/>
          </a:bodyPr>
          <a:lstStyle/>
          <a:p>
            <a:r>
              <a:rPr lang="en-US" sz="3700"/>
              <a:t>Writing Prompt 3: Construction Site Presentation</a:t>
            </a:r>
          </a:p>
        </p:txBody>
      </p:sp>
      <p:sp>
        <p:nvSpPr>
          <p:cNvPr id="4" name="Content Placeholder 3">
            <a:extLst>
              <a:ext uri="{FF2B5EF4-FFF2-40B4-BE49-F238E27FC236}">
                <a16:creationId xmlns:a16="http://schemas.microsoft.com/office/drawing/2014/main" id="{E190805E-853A-64FF-BE85-D3A391CA983A}"/>
              </a:ext>
            </a:extLst>
          </p:cNvPr>
          <p:cNvSpPr>
            <a:spLocks noGrp="1"/>
          </p:cNvSpPr>
          <p:nvPr>
            <p:ph sz="half" idx="2"/>
          </p:nvPr>
        </p:nvSpPr>
        <p:spPr>
          <a:xfrm>
            <a:off x="6096000" y="2736850"/>
            <a:ext cx="5067300" cy="2978150"/>
          </a:xfrm>
        </p:spPr>
        <p:txBody>
          <a:bodyPr vert="horz" lIns="91440" tIns="45720" rIns="91440" bIns="45720" rtlCol="0" anchor="b">
            <a:normAutofit/>
          </a:bodyPr>
          <a:lstStyle/>
          <a:p>
            <a:r>
              <a:rPr lang="en-US" b="1" i="0" dirty="0">
                <a:effectLst/>
              </a:rPr>
              <a:t>Purpose:</a:t>
            </a:r>
            <a:r>
              <a:rPr lang="en-US" b="0" i="0" dirty="0">
                <a:effectLst/>
              </a:rPr>
              <a:t> Persuasive Writing</a:t>
            </a:r>
          </a:p>
          <a:p>
            <a:pPr>
              <a:buFont typeface="Arial" panose="020B0604020202020204" pitchFamily="34" charset="0"/>
              <a:buChar char="•"/>
            </a:pPr>
            <a:r>
              <a:rPr lang="en-US" b="0" i="0" dirty="0">
                <a:effectLst/>
              </a:rPr>
              <a:t>Prompt: "Prepare a presentation to persuade your classmates that your construction project accurately represents the assigned algebraic structure. Include explanations of the materials used, the design process, and how your model serves as a metaphor for the algebraic concept."</a:t>
            </a:r>
          </a:p>
        </p:txBody>
      </p:sp>
      <p:pic>
        <p:nvPicPr>
          <p:cNvPr id="6" name="Content Placeholder 5" descr="Man signing a document">
            <a:extLst>
              <a:ext uri="{FF2B5EF4-FFF2-40B4-BE49-F238E27FC236}">
                <a16:creationId xmlns:a16="http://schemas.microsoft.com/office/drawing/2014/main" id="{49FC56DE-F45E-2C0E-F2EB-9DA37BE7C2F4}"/>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t="22210" r="-3" b="5246"/>
          <a:stretch/>
        </p:blipFill>
        <p:spPr>
          <a:xfrm>
            <a:off x="-2380" y="-17766"/>
            <a:ext cx="6394567" cy="3479045"/>
          </a:xfrm>
          <a:custGeom>
            <a:avLst/>
            <a:gdLst/>
            <a:ahLst/>
            <a:cxnLst/>
            <a:rect l="l" t="t" r="r" b="b"/>
            <a:pathLst>
              <a:path w="6394567" h="3479045">
                <a:moveTo>
                  <a:pt x="0" y="0"/>
                </a:moveTo>
                <a:lnTo>
                  <a:pt x="6394567" y="0"/>
                </a:lnTo>
                <a:lnTo>
                  <a:pt x="2477593" y="3073542"/>
                </a:lnTo>
                <a:lnTo>
                  <a:pt x="2435111" y="3105189"/>
                </a:lnTo>
                <a:cubicBezTo>
                  <a:pt x="2103481" y="3339382"/>
                  <a:pt x="1723470" y="3461518"/>
                  <a:pt x="1342352" y="3477290"/>
                </a:cubicBezTo>
                <a:cubicBezTo>
                  <a:pt x="1302651" y="3478932"/>
                  <a:pt x="1262940" y="3479421"/>
                  <a:pt x="1223270" y="3478762"/>
                </a:cubicBezTo>
                <a:cubicBezTo>
                  <a:pt x="786893" y="3471515"/>
                  <a:pt x="355525" y="3325396"/>
                  <a:pt x="277" y="3048974"/>
                </a:cubicBezTo>
                <a:lnTo>
                  <a:pt x="0" y="3048730"/>
                </a:lnTo>
                <a:close/>
              </a:path>
            </a:pathLst>
          </a:custGeom>
        </p:spPr>
      </p:pic>
    </p:spTree>
    <p:extLst>
      <p:ext uri="{BB962C8B-B14F-4D97-AF65-F5344CB8AC3E}">
        <p14:creationId xmlns:p14="http://schemas.microsoft.com/office/powerpoint/2010/main" val="3613677406"/>
      </p:ext>
    </p:extLst>
  </p:cSld>
  <p:clrMapOvr>
    <a:masterClrMapping/>
  </p:clrMapOvr>
  <mc:AlternateContent xmlns:mc="http://schemas.openxmlformats.org/markup-compatibility/2006">
    <mc:Choice xmlns:p14="http://schemas.microsoft.com/office/powerpoint/2010/main" Requires="p14">
      <p:transition spd="slow" p14:dur="2000" advTm="18609"/>
    </mc:Choice>
    <mc:Fallback>
      <p:transition spd="slow" advTm="18609"/>
    </mc:Fallback>
  </mc:AlternateContent>
</p:sld>
</file>

<file path=ppt/theme/theme1.xml><?xml version="1.0" encoding="utf-8"?>
<a:theme xmlns:a="http://schemas.openxmlformats.org/drawingml/2006/main" name="SwellVTI">
  <a:themeElements>
    <a:clrScheme name="AnalogousFromLightSeed_2SEEDS">
      <a:dk1>
        <a:srgbClr val="000000"/>
      </a:dk1>
      <a:lt1>
        <a:srgbClr val="FFFFFF"/>
      </a:lt1>
      <a:dk2>
        <a:srgbClr val="243941"/>
      </a:dk2>
      <a:lt2>
        <a:srgbClr val="E8E5E2"/>
      </a:lt2>
      <a:accent1>
        <a:srgbClr val="7F99BA"/>
      </a:accent1>
      <a:accent2>
        <a:srgbClr val="7EA9B0"/>
      </a:accent2>
      <a:accent3>
        <a:srgbClr val="9697C6"/>
      </a:accent3>
      <a:accent4>
        <a:srgbClr val="BA807F"/>
      </a:accent4>
      <a:accent5>
        <a:srgbClr val="BB9B82"/>
      </a:accent5>
      <a:accent6>
        <a:srgbClr val="ACA476"/>
      </a:accent6>
      <a:hlink>
        <a:srgbClr val="997E5D"/>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wellVTI" id="{8361A04D-931A-43DC-973B-1B0B1DD5DECC}" vid="{6DDB23E8-D18E-4BDA-98D6-324466149EBD}"/>
    </a:ext>
  </a:extLst>
</a:theme>
</file>

<file path=docProps/app.xml><?xml version="1.0" encoding="utf-8"?>
<Properties xmlns="http://schemas.openxmlformats.org/officeDocument/2006/extended-properties" xmlns:vt="http://schemas.openxmlformats.org/officeDocument/2006/docPropsVTypes">
  <TotalTime>105</TotalTime>
  <Words>871</Words>
  <Application>Microsoft Office PowerPoint</Application>
  <PresentationFormat>Widescreen</PresentationFormat>
  <Paragraphs>32</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Neue Haas Grotesk Text Pro</vt:lpstr>
      <vt:lpstr>Neue Haas Grotesk Text Pro (Headings)</vt:lpstr>
      <vt:lpstr>Söhne</vt:lpstr>
      <vt:lpstr>SwellVTI</vt:lpstr>
      <vt:lpstr>Creative Algebra: Engaging Students with Hands-On Learning Experiences</vt:lpstr>
      <vt:lpstr>Active Learning Experiences in Algebra</vt:lpstr>
      <vt:lpstr>Experience 1: Algebraic Expressions Art Gallery </vt:lpstr>
      <vt:lpstr>Experience 2: Equation Solving Race</vt:lpstr>
      <vt:lpstr>Experience 3: Algebraic Structures Construction Site</vt:lpstr>
      <vt:lpstr>Writing Prompts for Each Learning Experience</vt:lpstr>
      <vt:lpstr>Writing Prompt 1: Algebraic Expressions Art Gallery Reflection</vt:lpstr>
      <vt:lpstr>Writing Prompt 2: Equation Solving Race Analysis</vt:lpstr>
      <vt:lpstr>Writing Prompt 3: Construction Site Presentation</vt:lpstr>
      <vt:lpstr>Inclusivity and Representation in Learning Experiences</vt:lpstr>
      <vt:lpstr>Experience 1: Algebraic Expressions Art Gallery</vt:lpstr>
      <vt:lpstr>Experience 2: Equation Solving Race</vt:lpstr>
      <vt:lpstr>Experience 3: Algebraic Structures Construction Site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Algebra: Engaging Students with Hands-On Learning Experiences</dc:title>
  <dc:creator>Frank Jamison</dc:creator>
  <cp:lastModifiedBy>Frank Jamison</cp:lastModifiedBy>
  <cp:revision>1</cp:revision>
  <dcterms:created xsi:type="dcterms:W3CDTF">2024-02-03T22:13:53Z</dcterms:created>
  <dcterms:modified xsi:type="dcterms:W3CDTF">2024-03-06T03:57:30Z</dcterms:modified>
</cp:coreProperties>
</file>

<file path=docProps/thumbnail.jpeg>
</file>